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304" r:id="rId2"/>
    <p:sldId id="289" r:id="rId3"/>
    <p:sldId id="452" r:id="rId4"/>
    <p:sldId id="473" r:id="rId5"/>
    <p:sldId id="457" r:id="rId6"/>
    <p:sldId id="471" r:id="rId7"/>
    <p:sldId id="458" r:id="rId8"/>
    <p:sldId id="460" r:id="rId9"/>
    <p:sldId id="461" r:id="rId10"/>
    <p:sldId id="462" r:id="rId11"/>
    <p:sldId id="469" r:id="rId12"/>
    <p:sldId id="463" r:id="rId13"/>
    <p:sldId id="464" r:id="rId14"/>
    <p:sldId id="465" r:id="rId15"/>
    <p:sldId id="466" r:id="rId16"/>
    <p:sldId id="467" r:id="rId17"/>
    <p:sldId id="4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4541"/>
  </p:normalViewPr>
  <p:slideViewPr>
    <p:cSldViewPr snapToGrid="0" snapToObjects="1">
      <p:cViewPr>
        <p:scale>
          <a:sx n="57" d="100"/>
          <a:sy n="57" d="100"/>
        </p:scale>
        <p:origin x="-1596" y="-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24A89-47A9-E14B-8B82-09AA6EE91842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61FD2-6D58-3A41-9C96-EDF2CDF947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13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C176E-7FAF-4136-B748-F4851039EBE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841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Chuyên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khoa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Số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DV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kỹ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thuật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 THỦ THUẬT VÀ DỊCH VỤ NỘI SOI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153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thủ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thuật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dịch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vụ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Nội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soi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153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CHẨN ĐOÁN BẰNG HÌNH ẢNH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73</a:t>
            </a:r>
          </a:p>
          <a:p>
            <a:pPr rtl="0" eaLnBrk="1" fontAlgn="b" latinLnBrk="0" hangingPunct="1"/>
            <a:r>
              <a:rPr lang="vi-V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Chụp cắt lớp vi tính, chụp mạch, cộng hưởng từ 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29</a:t>
            </a:r>
          </a:p>
          <a:p>
            <a:pPr rtl="0" eaLnBrk="1" fontAlgn="b" latinLnBrk="0" hangingPunct="1"/>
            <a:r>
              <a:rPr lang="vi-V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Chụp X-quang thường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Chụp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Xquang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số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hóa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Một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số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kỹ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thuật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chẩn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đoán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hình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ảnh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khác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Siêu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âm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PHẪU THUẬT, THỦ THUẬT THEO CHUYÊN KHOA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932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Bỏng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61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liễu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32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Gây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mê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Hồi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sức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cấp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cứu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Chống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độc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Mắt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137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Ngoại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khoa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221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Nội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khoa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21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Nội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chẩn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đoán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thiệp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Nội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tiết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Phẫu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thuật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Nội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soi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Phụ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Sản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141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Răng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Hàm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Mặt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95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Mũi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141</a:t>
            </a:r>
          </a:p>
          <a:p>
            <a:pPr rtl="0" eaLnBrk="1" fontAlgn="b" latinLnBrk="0" hangingPunct="1"/>
            <a:r>
              <a:rPr lang="vi-V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Ung bướu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phẫu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THĂM DÒ CHỨC NĂNG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Thăm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dò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chức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năng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XÉT NGHIỆM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558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Dị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ứng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miễn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dịch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33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Giải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phẫu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bệnh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lý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Hóa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157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Huyết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119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Xét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nghiệm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độc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chất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HỌC DÂN TỘC - PHỤC HỒI CHỨC NĂNG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72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dân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tộc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Phục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hồi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chức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năng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72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HỌC HẠT NHÂN</a:t>
            </a: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65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Điều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trị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bằng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chất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phóng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xạ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Thăm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dò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bằng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đồng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vị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phóng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xạ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47</a:t>
            </a:r>
          </a:p>
          <a:p>
            <a:pPr rtl="0" eaLnBrk="1" fontAlgn="b" latinLnBrk="0" hangingPunct="1"/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Tổng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cộng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1.901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E61FD2-6D58-3A41-9C96-EDF2CDF9471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553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BB934C-D72E-6D48-A8A0-80ECFAC47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8EF7E72-8374-394B-BD1D-16D447652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54C0853-8E7A-BE44-ADC9-D37AEC92D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BA0998-8244-0F4C-AFFF-EFBDEFE70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CF29D-A2BC-C84C-BC6A-3B496F137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9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D5F8E9-6C0C-D04D-9A9B-E16B5A355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26CB0AC-F616-CB4B-B6AD-B11F709ECF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46D320-DC53-404B-85DB-EEB72069A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6C1416-529C-824D-9711-962F00370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3870198-70E9-204B-97D8-9FBE7E855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13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22C85B0-553E-AD48-8DAD-9D1E46263F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3E86C27-D6F3-1043-A237-3DB0B5385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DF6E840-3687-2F42-AA81-518840FFE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5C52E2D-7DA2-7949-9E6B-5287EFCA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8EF073-795C-034B-AA41-580101CD5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69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CC5FB19-9201-764B-A2B5-963445C2D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3E0C1D9-A857-8E42-BF2F-5078EF22D9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BFA94C-97A4-7449-8C92-469A9FAF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621EEC-C634-504B-98C6-C5D4E7DC3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AD80F5-308A-AC4B-ABDF-E1B3AFE90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52A64F-EB0E-614D-B71A-69C991055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6BBEE87-7ACC-AC41-9A8A-0EF2E0EA3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30FB38-E270-F04F-8D45-8D3FDB03E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19F4BF-2EEF-8A42-8A45-C3EB4F8A4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165858-4E25-DD47-8D4C-D5C54EB1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537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9FBAFB-9E4B-0449-9D41-A7F51E0F5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970CDC-8CA7-AF4E-BEE6-DA0ECE1ABC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9AAA013-8A61-DC4D-BCE0-C943C6F4E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8B0C6C8-BA66-2040-831F-715C5E252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C88EE10-C886-A145-A42D-D8CAF6BF8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B87D14-A4BC-8040-B27C-B01B38FCF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29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08858A-872D-F04E-B647-F4259EDE4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BF2967-696B-7747-8837-5F9659128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C7950B2-9D41-B449-9330-AD6E743AA3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8209419-9969-FF43-A6D5-A0258C0CA4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7012A25-431B-9242-A8DA-0FAC3B52D4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A9953F6-A537-C440-AD64-C2CE3091A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1713A60-BA93-764C-983E-70A801028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B762766-AE30-904E-B001-70ECC937C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45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D50489-A8C2-4740-A68E-5B093873A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3F93F62-F36D-D04C-8613-48623A5CD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037B760-467E-0748-8E37-710AC6C4B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6B5AC2F-7AD7-FE44-BE8D-B73E898D3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98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F9841B5-C338-2242-B63B-8C20D31EB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43CB082-76FF-DC4B-8E3A-6B4782FAC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453A116-38B6-E646-954A-A76802491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888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996A0B-5DDC-BB4E-B953-572BEBB1F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187D6F-17D4-4243-B498-2152309EB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6476A7-6BF7-2148-9ADA-5EB7427EA2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77E707F-885F-2F42-82A1-ECCFAFD29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DFFDDEC-126E-6045-A578-F94124457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0C20C8E-42B6-7049-834E-F1555266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44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31A58D-3E27-6A44-AF11-C237C0234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E8D1708-93B1-594E-944B-4971499CDB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8C30724-4A10-EF4F-AD45-9E8F7E18E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09CFD2-2770-7648-A1A3-00197B9C9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52E2AB6-6B24-7B41-AB68-66FC772A4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14E95D3-22A4-994B-A057-71F6A62CF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41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3CF9E23-CB88-DD49-BCA3-897BE950B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F38B985-FBBA-9847-9C26-202C61CEA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C45D72-5D07-EB4F-ADB5-3319820308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4DBD3-286B-E44E-938C-3315159A89E1}" type="datetimeFigureOut">
              <a:rPr lang="en-US" smtClean="0"/>
              <a:pPr/>
              <a:t>14/07/2018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BADD62-7837-7E4C-9F10-A669D7F51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5E192B-424B-B74C-AF90-95DF4EE00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207D2-054B-164F-A988-6FAF0E1100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8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069" y="3282728"/>
            <a:ext cx="2499967" cy="169701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5792" y="3266830"/>
            <a:ext cx="2641461" cy="175777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Righ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6069" y="3229913"/>
            <a:ext cx="2803333" cy="179468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575793" y="1468209"/>
            <a:ext cx="10972800" cy="1761704"/>
          </a:xfrm>
        </p:spPr>
        <p:txBody>
          <a:bodyPr>
            <a:noAutofit/>
          </a:bodyPr>
          <a:lstStyle/>
          <a:p>
            <a:pPr algn="ctr">
              <a:lnSpc>
                <a:spcPts val="3360"/>
              </a:lnSpc>
            </a:pP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HƯỚNG DẪN ÁP DỤNG DANH MỤC KỸ THUẬT CHUYÊN MÔN </a:t>
            </a:r>
            <a:b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</a:b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VÀ GIÁ DỊCH VỤ KHÁM BỆNH CHỮA BỆNH THEO </a:t>
            </a:r>
            <a:b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</a:b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THÔNG TƯ 15/2018/TT-BYT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64519B6-D0AD-5948-9749-7265F9461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5562" y="246410"/>
            <a:ext cx="1093261" cy="10932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E92FBAD-C339-D840-A68D-6FAD55A634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5595" y="3248500"/>
            <a:ext cx="2499967" cy="174311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294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BE071C-EA99-BE46-802E-DB25F01B1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62"/>
            <a:ext cx="10515600" cy="1325563"/>
          </a:xfrm>
        </p:spPr>
        <p:txBody>
          <a:bodyPr/>
          <a:lstStyle/>
          <a:p>
            <a:pPr algn="ctr"/>
            <a:r>
              <a:rPr lang="en-US" b="1" dirty="0" err="1"/>
              <a:t>Bổ</a:t>
            </a:r>
            <a:r>
              <a:rPr lang="en-US" b="1" dirty="0"/>
              <a:t> sung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thay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ghi</a:t>
            </a:r>
            <a:r>
              <a:rPr lang="en-US" b="1" dirty="0"/>
              <a:t> </a:t>
            </a:r>
            <a:r>
              <a:rPr lang="en-US" b="1" dirty="0" err="1"/>
              <a:t>chú</a:t>
            </a:r>
            <a:endParaRPr 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0926B33-C984-7647-BC4E-B7A855BD1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0407"/>
            <a:ext cx="9722922" cy="79933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b="1" dirty="0"/>
              <a:t>106 </a:t>
            </a:r>
            <a:r>
              <a:rPr lang="en-US" b="1" dirty="0" err="1"/>
              <a:t>dịch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thuật</a:t>
            </a:r>
            <a:r>
              <a:rPr lang="en-US" b="1" dirty="0"/>
              <a:t> </a:t>
            </a:r>
            <a:r>
              <a:rPr lang="en-US" b="1" dirty="0" err="1"/>
              <a:t>tại</a:t>
            </a:r>
            <a:r>
              <a:rPr lang="en-US" b="1" dirty="0"/>
              <a:t> </a:t>
            </a:r>
            <a:r>
              <a:rPr lang="en-US" b="1" dirty="0" err="1"/>
              <a:t>Thông</a:t>
            </a:r>
            <a:r>
              <a:rPr lang="en-US" b="1" dirty="0"/>
              <a:t> </a:t>
            </a:r>
            <a:r>
              <a:rPr lang="en-US" b="1" dirty="0" err="1"/>
              <a:t>tư</a:t>
            </a:r>
            <a:r>
              <a:rPr lang="en-US" b="1" dirty="0"/>
              <a:t> 15 </a:t>
            </a:r>
            <a:r>
              <a:rPr lang="en-US" b="1" dirty="0" err="1"/>
              <a:t>có</a:t>
            </a:r>
            <a:r>
              <a:rPr lang="en-US" b="1" dirty="0"/>
              <a:t> </a:t>
            </a:r>
            <a:r>
              <a:rPr lang="en-US" b="1" dirty="0" err="1"/>
              <a:t>sửa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bổ</a:t>
            </a:r>
            <a:r>
              <a:rPr lang="en-US" b="1" dirty="0"/>
              <a:t> sung </a:t>
            </a:r>
            <a:r>
              <a:rPr lang="en-US" b="1" dirty="0" err="1"/>
              <a:t>ghi</a:t>
            </a:r>
            <a:r>
              <a:rPr lang="en-US" b="1" dirty="0"/>
              <a:t> </a:t>
            </a:r>
            <a:r>
              <a:rPr lang="en-US" b="1" dirty="0" err="1"/>
              <a:t>chú</a:t>
            </a:r>
            <a:r>
              <a:rPr lang="en-US" b="1" dirty="0"/>
              <a:t>, </a:t>
            </a:r>
            <a:r>
              <a:rPr lang="en-US" b="1" dirty="0" err="1"/>
              <a:t>có</a:t>
            </a:r>
            <a:r>
              <a:rPr lang="en-US" b="1" dirty="0"/>
              <a:t> </a:t>
            </a:r>
            <a:r>
              <a:rPr lang="en-US" b="1" dirty="0" err="1"/>
              <a:t>thể</a:t>
            </a:r>
            <a:r>
              <a:rPr lang="en-US" b="1" dirty="0"/>
              <a:t> </a:t>
            </a:r>
            <a:r>
              <a:rPr lang="en-US" b="1" dirty="0" err="1"/>
              <a:t>ảnh</a:t>
            </a:r>
            <a:r>
              <a:rPr lang="en-US" b="1" dirty="0"/>
              <a:t> </a:t>
            </a:r>
            <a:r>
              <a:rPr lang="en-US" b="1" dirty="0" err="1"/>
              <a:t>hưởng</a:t>
            </a:r>
            <a:r>
              <a:rPr lang="en-US" b="1" dirty="0"/>
              <a:t> </a:t>
            </a:r>
            <a:r>
              <a:rPr lang="en-US" b="1" dirty="0" err="1"/>
              <a:t>đến</a:t>
            </a:r>
            <a:r>
              <a:rPr lang="en-US" b="1" dirty="0"/>
              <a:t> 1.223 </a:t>
            </a:r>
            <a:r>
              <a:rPr lang="en-US" b="1" dirty="0" err="1"/>
              <a:t>dịch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thuật</a:t>
            </a:r>
            <a:endParaRPr 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D988C83F-EB5C-FE42-8FAA-EEF084353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927378"/>
              </p:ext>
            </p:extLst>
          </p:nvPr>
        </p:nvGraphicFramePr>
        <p:xfrm>
          <a:off x="1227116" y="2226953"/>
          <a:ext cx="9334006" cy="35023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6429">
                  <a:extLst>
                    <a:ext uri="{9D8B030D-6E8A-4147-A177-3AD203B41FA5}">
                      <a16:colId xmlns:a16="http://schemas.microsoft.com/office/drawing/2014/main" xmlns="" val="561470900"/>
                    </a:ext>
                  </a:extLst>
                </a:gridCol>
                <a:gridCol w="3500251">
                  <a:extLst>
                    <a:ext uri="{9D8B030D-6E8A-4147-A177-3AD203B41FA5}">
                      <a16:colId xmlns:a16="http://schemas.microsoft.com/office/drawing/2014/main" xmlns="" val="2175123276"/>
                    </a:ext>
                  </a:extLst>
                </a:gridCol>
                <a:gridCol w="1580412">
                  <a:extLst>
                    <a:ext uri="{9D8B030D-6E8A-4147-A177-3AD203B41FA5}">
                      <a16:colId xmlns:a16="http://schemas.microsoft.com/office/drawing/2014/main" xmlns="" val="3328808627"/>
                    </a:ext>
                  </a:extLst>
                </a:gridCol>
                <a:gridCol w="1256914">
                  <a:extLst>
                    <a:ext uri="{9D8B030D-6E8A-4147-A177-3AD203B41FA5}">
                      <a16:colId xmlns:a16="http://schemas.microsoft.com/office/drawing/2014/main" xmlns="" val="3346296264"/>
                    </a:ext>
                  </a:extLst>
                </a:gridCol>
              </a:tblGrid>
              <a:tr h="10942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Nội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dung </a:t>
                      </a:r>
                    </a:p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điều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chỉnh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Bổ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sung </a:t>
                      </a:r>
                    </a:p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ghi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chú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tại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danh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mục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tương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đương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Giữ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nguyên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Tổng</a:t>
                      </a:r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cộng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597650417"/>
                  </a:ext>
                </a:extLst>
              </a:tr>
              <a:tr h="55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Giảm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910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>
                          <a:effectLst/>
                        </a:rPr>
                        <a:t>45</a:t>
                      </a:r>
                      <a:endParaRPr lang="en-US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u="none" strike="noStrike" dirty="0">
                          <a:effectLst/>
                        </a:rPr>
                        <a:t>955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993339829"/>
                  </a:ext>
                </a:extLst>
              </a:tr>
              <a:tr h="55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Tăng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62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u="none" strike="noStrike" dirty="0">
                          <a:effectLst/>
                        </a:rPr>
                        <a:t>64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71614111"/>
                  </a:ext>
                </a:extLst>
              </a:tr>
              <a:tr h="553171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Không</a:t>
                      </a:r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thay</a:t>
                      </a:r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đổi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311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7.654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u="none" strike="noStrike" dirty="0">
                          <a:effectLst/>
                        </a:rPr>
                        <a:t>7.965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72991802"/>
                  </a:ext>
                </a:extLst>
              </a:tr>
              <a:tr h="553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Tổng</a:t>
                      </a:r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cộng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1.223 (15,8%)</a:t>
                      </a:r>
                    </a:p>
                  </a:txBody>
                  <a:tcPr marL="9525" marR="9525" marT="9525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8.984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46537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76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89E530-6C1F-494D-8DC0-0A01E7574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CẬP NHẬT MÃ DỊCH VỤ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040ABC-203D-BA4A-997B-8577F32E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6290"/>
            <a:ext cx="10515600" cy="5361709"/>
          </a:xfrm>
        </p:spPr>
        <p:txBody>
          <a:bodyPr>
            <a:normAutofit/>
          </a:bodyPr>
          <a:lstStyle/>
          <a:p>
            <a:r>
              <a:rPr lang="en-US" b="1" dirty="0" err="1"/>
              <a:t>Nguyên</a:t>
            </a:r>
            <a:r>
              <a:rPr lang="en-US" b="1" dirty="0"/>
              <a:t> </a:t>
            </a:r>
            <a:r>
              <a:rPr lang="en-US" b="1" dirty="0" err="1"/>
              <a:t>tắc</a:t>
            </a:r>
            <a:r>
              <a:rPr lang="en-US" b="1" dirty="0"/>
              <a:t>:</a:t>
            </a:r>
          </a:p>
          <a:p>
            <a:pPr lvl="1"/>
            <a:r>
              <a:rPr lang="en-US" dirty="0" err="1"/>
              <a:t>Hạn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b="1" dirty="0" err="1"/>
              <a:t>xáo</a:t>
            </a:r>
            <a:r>
              <a:rPr lang="en-US" b="1" dirty="0"/>
              <a:t> </a:t>
            </a:r>
            <a:r>
              <a:rPr lang="en-US" b="1" dirty="0" err="1"/>
              <a:t>trộn</a:t>
            </a:r>
            <a:r>
              <a:rPr lang="en-US" b="1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viện</a:t>
            </a:r>
            <a:endParaRPr lang="en-US" dirty="0"/>
          </a:p>
          <a:p>
            <a:pPr lvl="1"/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b="1" dirty="0" err="1"/>
              <a:t>chuyển</a:t>
            </a:r>
            <a:r>
              <a:rPr lang="en-US" b="1" dirty="0"/>
              <a:t> </a:t>
            </a:r>
            <a:r>
              <a:rPr lang="en-US" b="1" dirty="0" err="1"/>
              <a:t>tiếp</a:t>
            </a:r>
            <a:r>
              <a:rPr lang="en-US" b="1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2 </a:t>
            </a:r>
            <a:r>
              <a:rPr lang="en-US" dirty="0" err="1"/>
              <a:t>giá</a:t>
            </a:r>
            <a:endParaRPr lang="en-US" b="1" dirty="0"/>
          </a:p>
          <a:p>
            <a:pPr lvl="1"/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b="1" dirty="0" err="1"/>
              <a:t>liên</a:t>
            </a:r>
            <a:r>
              <a:rPr lang="en-US" b="1" dirty="0"/>
              <a:t> </a:t>
            </a:r>
            <a:r>
              <a:rPr lang="en-US" b="1" dirty="0" err="1"/>
              <a:t>thông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cổng</a:t>
            </a:r>
            <a:r>
              <a:rPr lang="en-US" dirty="0"/>
              <a:t> BHXH</a:t>
            </a:r>
          </a:p>
          <a:p>
            <a:pPr lvl="1"/>
            <a:r>
              <a:rPr lang="en-US" dirty="0" err="1"/>
              <a:t>Đảm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b="1" dirty="0" err="1"/>
              <a:t>đồng</a:t>
            </a:r>
            <a:r>
              <a:rPr lang="en-US" b="1" dirty="0"/>
              <a:t> </a:t>
            </a:r>
            <a:r>
              <a:rPr lang="en-US" b="1" dirty="0" err="1"/>
              <a:t>bộ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b="1" dirty="0"/>
              <a:t>BHYT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b="1" dirty="0" err="1"/>
              <a:t>không</a:t>
            </a:r>
            <a:r>
              <a:rPr lang="en-US" b="1" dirty="0"/>
              <a:t> </a:t>
            </a:r>
            <a:r>
              <a:rPr lang="en-US" b="1" dirty="0" err="1"/>
              <a:t>có</a:t>
            </a:r>
            <a:r>
              <a:rPr lang="en-US" dirty="0"/>
              <a:t> BHYT</a:t>
            </a:r>
          </a:p>
          <a:p>
            <a:r>
              <a:rPr lang="en-US" b="1" dirty="0" err="1"/>
              <a:t>Phương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1:</a:t>
            </a:r>
          </a:p>
          <a:p>
            <a:pPr lvl="1"/>
            <a:r>
              <a:rPr lang="en-US" b="1" dirty="0" err="1"/>
              <a:t>Giữ</a:t>
            </a:r>
            <a:r>
              <a:rPr lang="en-US" b="1" dirty="0"/>
              <a:t> </a:t>
            </a:r>
            <a:r>
              <a:rPr lang="en-US" b="1" dirty="0" err="1"/>
              <a:t>nguyên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đương</a:t>
            </a:r>
            <a:r>
              <a:rPr lang="en-US" dirty="0"/>
              <a:t> </a:t>
            </a:r>
            <a:r>
              <a:rPr lang="en-US" dirty="0" err="1"/>
              <a:t>cũ</a:t>
            </a:r>
            <a:r>
              <a:rPr lang="en-US" dirty="0"/>
              <a:t> </a:t>
            </a:r>
            <a:r>
              <a:rPr lang="en-US" b="1" dirty="0" err="1"/>
              <a:t>không</a:t>
            </a:r>
            <a:r>
              <a:rPr lang="en-US" b="1" dirty="0"/>
              <a:t> </a:t>
            </a:r>
            <a:r>
              <a:rPr lang="en-US" b="1" dirty="0" err="1"/>
              <a:t>thay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dirty="0"/>
              <a:t>,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b="1" dirty="0" err="1"/>
              <a:t>mã</a:t>
            </a:r>
            <a:r>
              <a:rPr lang="en-US" b="1" dirty="0"/>
              <a:t> </a:t>
            </a:r>
            <a:r>
              <a:rPr lang="en-US" b="1" dirty="0" err="1"/>
              <a:t>có</a:t>
            </a:r>
            <a:r>
              <a:rPr lang="en-US" b="1" dirty="0"/>
              <a:t> </a:t>
            </a:r>
            <a:r>
              <a:rPr lang="en-US" b="1" dirty="0" err="1"/>
              <a:t>điều</a:t>
            </a:r>
            <a:r>
              <a:rPr lang="en-US" b="1" dirty="0"/>
              <a:t> </a:t>
            </a:r>
            <a:r>
              <a:rPr lang="en-US" b="1" dirty="0" err="1"/>
              <a:t>chỉnh</a:t>
            </a:r>
            <a:r>
              <a:rPr lang="en-US" b="1" dirty="0"/>
              <a:t>/ </a:t>
            </a:r>
            <a:r>
              <a:rPr lang="en-US" b="1" dirty="0" err="1"/>
              <a:t>bổ</a:t>
            </a:r>
            <a:r>
              <a:rPr lang="en-US" b="1" dirty="0"/>
              <a:t> sung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mới</a:t>
            </a:r>
            <a:endParaRPr lang="en-US" dirty="0"/>
          </a:p>
          <a:p>
            <a:r>
              <a:rPr lang="en-US" b="1" dirty="0" err="1"/>
              <a:t>Phương</a:t>
            </a:r>
            <a:r>
              <a:rPr lang="en-US" b="1" dirty="0"/>
              <a:t> </a:t>
            </a:r>
            <a:r>
              <a:rPr lang="en-US" b="1" dirty="0" err="1"/>
              <a:t>án</a:t>
            </a:r>
            <a:r>
              <a:rPr lang="en-US" b="1" dirty="0"/>
              <a:t> 2:</a:t>
            </a:r>
          </a:p>
          <a:p>
            <a:pPr lvl="1"/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đương</a:t>
            </a:r>
            <a:r>
              <a:rPr lang="en-US" dirty="0"/>
              <a:t> </a:t>
            </a:r>
            <a:r>
              <a:rPr lang="en-US" dirty="0" err="1"/>
              <a:t>cũ</a:t>
            </a:r>
            <a:r>
              <a:rPr lang="en-US" dirty="0"/>
              <a:t>, </a:t>
            </a:r>
            <a:r>
              <a:rPr lang="en-US" b="1" dirty="0" err="1"/>
              <a:t>chỉ</a:t>
            </a:r>
            <a:r>
              <a:rPr lang="en-US" b="1" dirty="0"/>
              <a:t> </a:t>
            </a:r>
            <a:r>
              <a:rPr lang="en-US" b="1" dirty="0" err="1"/>
              <a:t>cấp</a:t>
            </a:r>
            <a:r>
              <a:rPr lang="en-US" b="1" dirty="0"/>
              <a:t> </a:t>
            </a:r>
            <a:r>
              <a:rPr lang="en-US" b="1" dirty="0" err="1"/>
              <a:t>mã</a:t>
            </a:r>
            <a:r>
              <a:rPr lang="en-US" b="1" dirty="0"/>
              <a:t> </a:t>
            </a:r>
            <a:r>
              <a:rPr lang="en-US" b="1" dirty="0" err="1"/>
              <a:t>mới</a:t>
            </a:r>
            <a:r>
              <a:rPr lang="en-US" b="1" dirty="0"/>
              <a:t> </a:t>
            </a:r>
            <a:r>
              <a:rPr lang="en-US" b="1" dirty="0" err="1"/>
              <a:t>cho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mã</a:t>
            </a:r>
            <a:r>
              <a:rPr lang="en-US" b="1" dirty="0"/>
              <a:t> </a:t>
            </a:r>
            <a:r>
              <a:rPr lang="en-US" b="1" dirty="0" err="1"/>
              <a:t>bổ</a:t>
            </a:r>
            <a:r>
              <a:rPr lang="en-US" b="1" dirty="0"/>
              <a:t> sung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mới</a:t>
            </a:r>
            <a:endParaRPr lang="en-US" b="1" dirty="0"/>
          </a:p>
          <a:p>
            <a:pPr lvl="1"/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bệnh</a:t>
            </a:r>
            <a:r>
              <a:rPr lang="en-US" b="1" i="1" dirty="0"/>
              <a:t> </a:t>
            </a:r>
            <a:r>
              <a:rPr lang="en-US" b="1" i="1" dirty="0" err="1"/>
              <a:t>viện</a:t>
            </a:r>
            <a:r>
              <a:rPr lang="en-US" b="1" i="1" dirty="0"/>
              <a:t> </a:t>
            </a:r>
            <a:r>
              <a:rPr lang="en-US" b="1" i="1" dirty="0" err="1"/>
              <a:t>khai</a:t>
            </a:r>
            <a:r>
              <a:rPr lang="en-US" b="1" i="1" dirty="0"/>
              <a:t> </a:t>
            </a:r>
            <a:r>
              <a:rPr lang="en-US" b="1" i="1" dirty="0" err="1"/>
              <a:t>báo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tải</a:t>
            </a:r>
            <a:r>
              <a:rPr lang="en-US" b="1" i="1" dirty="0"/>
              <a:t> </a:t>
            </a:r>
            <a:r>
              <a:rPr lang="en-US" b="1" i="1" dirty="0" err="1"/>
              <a:t>danh</a:t>
            </a:r>
            <a:r>
              <a:rPr lang="en-US" b="1" i="1" dirty="0"/>
              <a:t> </a:t>
            </a:r>
            <a:r>
              <a:rPr lang="en-US" b="1" i="1" dirty="0" err="1"/>
              <a:t>mục</a:t>
            </a:r>
            <a:r>
              <a:rPr lang="en-US" b="1" i="1" dirty="0"/>
              <a:t> </a:t>
            </a:r>
            <a:r>
              <a:rPr lang="en-US" b="1" i="1" dirty="0" err="1"/>
              <a:t>tự</a:t>
            </a:r>
            <a:r>
              <a:rPr lang="en-US" b="1" i="1" dirty="0"/>
              <a:t> </a:t>
            </a:r>
            <a:r>
              <a:rPr lang="en-US" b="1" i="1" dirty="0" err="1"/>
              <a:t>động</a:t>
            </a:r>
            <a:r>
              <a:rPr lang="en-US" b="1" i="1" dirty="0"/>
              <a:t> qua </a:t>
            </a:r>
            <a:r>
              <a:rPr lang="en-US" b="1" i="1" dirty="0" err="1"/>
              <a:t>phần</a:t>
            </a:r>
            <a:r>
              <a:rPr lang="en-US" b="1" i="1" dirty="0"/>
              <a:t> </a:t>
            </a:r>
            <a:r>
              <a:rPr lang="en-US" b="1" i="1" dirty="0" err="1"/>
              <a:t>mềm</a:t>
            </a:r>
            <a:r>
              <a:rPr lang="en-US" b="1" i="1" dirty="0"/>
              <a:t> </a:t>
            </a:r>
            <a:r>
              <a:rPr lang="en-US" b="1" i="1" dirty="0" err="1"/>
              <a:t>Quản</a:t>
            </a:r>
            <a:r>
              <a:rPr lang="en-US" b="1" i="1" dirty="0"/>
              <a:t> </a:t>
            </a:r>
            <a:r>
              <a:rPr lang="en-US" b="1" i="1" dirty="0" err="1"/>
              <a:t>lý</a:t>
            </a:r>
            <a:r>
              <a:rPr lang="en-US" b="1" i="1" dirty="0"/>
              <a:t> </a:t>
            </a:r>
            <a:r>
              <a:rPr lang="en-US" b="1" i="1" dirty="0" err="1"/>
              <a:t>chất</a:t>
            </a:r>
            <a:r>
              <a:rPr lang="en-US" b="1" i="1" dirty="0"/>
              <a:t> </a:t>
            </a:r>
            <a:r>
              <a:rPr lang="en-US" b="1" i="1" dirty="0" err="1"/>
              <a:t>lượng</a:t>
            </a:r>
            <a:r>
              <a:rPr lang="en-US" b="1" i="1" dirty="0"/>
              <a:t> </a:t>
            </a:r>
            <a:r>
              <a:rPr lang="en-US" b="1" i="1" dirty="0" err="1"/>
              <a:t>trực</a:t>
            </a:r>
            <a:r>
              <a:rPr lang="en-US" b="1" i="1" dirty="0"/>
              <a:t> </a:t>
            </a:r>
            <a:r>
              <a:rPr lang="en-US" b="1" i="1" dirty="0" err="1"/>
              <a:t>tuyến</a:t>
            </a:r>
            <a:r>
              <a:rPr lang="en-US" b="1" i="1" dirty="0"/>
              <a:t> </a:t>
            </a:r>
            <a:r>
              <a:rPr lang="en-US" b="1" i="1" dirty="0" err="1"/>
              <a:t>qlbv.vn</a:t>
            </a:r>
            <a:r>
              <a:rPr lang="en-US" b="1" i="1" dirty="0"/>
              <a:t>/</a:t>
            </a:r>
            <a:r>
              <a:rPr lang="en-US" b="1" i="1" dirty="0" err="1"/>
              <a:t>ktbv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3293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429A00-627A-9D41-A368-C5F6B0530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Hướng</a:t>
            </a:r>
            <a:r>
              <a:rPr lang="en-US" b="1" dirty="0"/>
              <a:t> </a:t>
            </a:r>
            <a:r>
              <a:rPr lang="en-US" b="1" dirty="0" err="1"/>
              <a:t>dẫn</a:t>
            </a:r>
            <a:r>
              <a:rPr lang="en-US" b="1" dirty="0"/>
              <a:t> </a:t>
            </a:r>
            <a:r>
              <a:rPr lang="en-US" b="1" dirty="0" err="1"/>
              <a:t>khai</a:t>
            </a:r>
            <a:r>
              <a:rPr lang="en-US" b="1" dirty="0"/>
              <a:t> </a:t>
            </a:r>
            <a:r>
              <a:rPr lang="en-US" b="1" dirty="0" err="1"/>
              <a:t>báo</a:t>
            </a:r>
            <a:r>
              <a:rPr lang="en-US" b="1" dirty="0"/>
              <a:t> </a:t>
            </a:r>
            <a:r>
              <a:rPr lang="en-US" b="1" dirty="0" err="1"/>
              <a:t>danh</a:t>
            </a:r>
            <a:r>
              <a:rPr lang="en-US" b="1" dirty="0"/>
              <a:t> </a:t>
            </a:r>
            <a:r>
              <a:rPr lang="en-US" b="1" dirty="0" err="1"/>
              <a:t>mục</a:t>
            </a:r>
            <a:r>
              <a:rPr lang="en-US" b="1" dirty="0"/>
              <a:t> </a:t>
            </a:r>
            <a:r>
              <a:rPr lang="en-US" b="1" dirty="0" err="1"/>
              <a:t>tương</a:t>
            </a:r>
            <a:r>
              <a:rPr lang="en-US" b="1" dirty="0"/>
              <a:t> </a:t>
            </a:r>
            <a:r>
              <a:rPr lang="en-US" b="1" dirty="0" err="1"/>
              <a:t>đương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E22EA4F-FF1F-404A-B763-3131CA4C4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78" y="2149474"/>
            <a:ext cx="11673443" cy="525689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Bước</a:t>
            </a:r>
            <a:r>
              <a:rPr lang="en-US" dirty="0"/>
              <a:t> 2: </a:t>
            </a:r>
            <a:r>
              <a:rPr lang="en-US" b="1" dirty="0" err="1"/>
              <a:t>Khai</a:t>
            </a:r>
            <a:r>
              <a:rPr lang="en-US" b="1" dirty="0"/>
              <a:t> </a:t>
            </a:r>
            <a:r>
              <a:rPr lang="en-US" b="1" dirty="0" err="1"/>
              <a:t>báo</a:t>
            </a:r>
            <a:r>
              <a:rPr lang="en-US" b="1" dirty="0"/>
              <a:t> </a:t>
            </a:r>
            <a:r>
              <a:rPr lang="en-US" b="1" dirty="0" err="1"/>
              <a:t>đầy</a:t>
            </a:r>
            <a:r>
              <a:rPr lang="en-US" b="1" dirty="0"/>
              <a:t> </a:t>
            </a:r>
            <a:r>
              <a:rPr lang="en-US" b="1" dirty="0" err="1"/>
              <a:t>đủ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phê</a:t>
            </a:r>
            <a:r>
              <a:rPr lang="en-US" dirty="0"/>
              <a:t> </a:t>
            </a:r>
            <a:r>
              <a:rPr lang="en-US" dirty="0" err="1"/>
              <a:t>duyệt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tư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3A28D8C-8538-8140-8C51-C8B39CBA1A15}"/>
              </a:ext>
            </a:extLst>
          </p:cNvPr>
          <p:cNvSpPr/>
          <p:nvPr/>
        </p:nvSpPr>
        <p:spPr>
          <a:xfrm>
            <a:off x="4161036" y="2698830"/>
            <a:ext cx="3608680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43 + 50 + 21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8FF5CE-2DC3-C343-A222-1D590B585E75}"/>
              </a:ext>
            </a:extLst>
          </p:cNvPr>
          <p:cNvSpPr txBox="1">
            <a:spLocks/>
          </p:cNvSpPr>
          <p:nvPr/>
        </p:nvSpPr>
        <p:spPr>
          <a:xfrm>
            <a:off x="259278" y="1225063"/>
            <a:ext cx="11094521" cy="525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Bước</a:t>
            </a:r>
            <a:r>
              <a:rPr lang="en-US" dirty="0"/>
              <a:t> 1: </a:t>
            </a:r>
            <a:r>
              <a:rPr lang="en-US" b="1" dirty="0" err="1"/>
              <a:t>Đăng</a:t>
            </a:r>
            <a:r>
              <a:rPr lang="en-US" b="1" dirty="0"/>
              <a:t> </a:t>
            </a:r>
            <a:r>
              <a:rPr lang="en-US" b="1" dirty="0" err="1"/>
              <a:t>nhập</a:t>
            </a:r>
            <a:r>
              <a:rPr lang="en-US" b="1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mềm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viện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E8543AA-2ADE-8345-B30B-8B60C5345DED}"/>
              </a:ext>
            </a:extLst>
          </p:cNvPr>
          <p:cNvSpPr txBox="1">
            <a:spLocks/>
          </p:cNvSpPr>
          <p:nvPr/>
        </p:nvSpPr>
        <p:spPr>
          <a:xfrm>
            <a:off x="259278" y="3705290"/>
            <a:ext cx="11673443" cy="793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Bước</a:t>
            </a:r>
            <a:r>
              <a:rPr lang="en-US" dirty="0"/>
              <a:t> 3: </a:t>
            </a:r>
            <a:r>
              <a:rPr lang="en-US" b="1" dirty="0"/>
              <a:t>Download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đương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              (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Y </a:t>
            </a:r>
            <a:r>
              <a:rPr lang="en-US" dirty="0" err="1"/>
              <a:t>tế</a:t>
            </a:r>
            <a:r>
              <a:rPr lang="en-US" dirty="0"/>
              <a:t> 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4B3561C7-76B1-BC44-96EC-C6B276646400}"/>
              </a:ext>
            </a:extLst>
          </p:cNvPr>
          <p:cNvSpPr txBox="1">
            <a:spLocks/>
          </p:cNvSpPr>
          <p:nvPr/>
        </p:nvSpPr>
        <p:spPr>
          <a:xfrm>
            <a:off x="259278" y="5068970"/>
            <a:ext cx="11673443" cy="916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Bước</a:t>
            </a:r>
            <a:r>
              <a:rPr lang="en-US" dirty="0"/>
              <a:t> 4: </a:t>
            </a:r>
            <a:r>
              <a:rPr lang="en-US" b="1" dirty="0" err="1"/>
              <a:t>Cập</a:t>
            </a:r>
            <a:r>
              <a:rPr lang="en-US" b="1" dirty="0"/>
              <a:t> </a:t>
            </a:r>
            <a:r>
              <a:rPr lang="en-US" b="1" dirty="0" err="1"/>
              <a:t>nhật</a:t>
            </a:r>
            <a:r>
              <a:rPr lang="en-US" dirty="0"/>
              <a:t> 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đương</a:t>
            </a:r>
            <a:r>
              <a:rPr lang="en-US" dirty="0"/>
              <a:t> </a:t>
            </a:r>
            <a:r>
              <a:rPr lang="en-US" dirty="0" err="1"/>
              <a:t>kèm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15 </a:t>
            </a:r>
          </a:p>
          <a:p>
            <a:pPr marL="0" indent="0">
              <a:buNone/>
            </a:pPr>
            <a:r>
              <a:rPr lang="en-US" dirty="0"/>
              <a:t>                 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mềm</a:t>
            </a:r>
            <a:r>
              <a:rPr lang="en-US" dirty="0"/>
              <a:t> HIS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> (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KT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3473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19F050-09B9-0849-8D26-A45A17713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21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rgbClr val="002060"/>
                </a:solidFill>
              </a:rPr>
              <a:t>qlbv.vn</a:t>
            </a:r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ktbv</a:t>
            </a:r>
            <a:r>
              <a:rPr lang="en-US" b="1" dirty="0">
                <a:solidFill>
                  <a:srgbClr val="002060"/>
                </a:solidFill>
              </a:rPr>
              <a:t/>
            </a:r>
            <a:br>
              <a:rPr lang="en-US" b="1" dirty="0">
                <a:solidFill>
                  <a:srgbClr val="002060"/>
                </a:solidFill>
              </a:rPr>
            </a:br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khoản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KHTH/QLCL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viện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Y </a:t>
            </a:r>
            <a:r>
              <a:rPr lang="en-US" dirty="0" err="1"/>
              <a:t>Sở</a:t>
            </a:r>
            <a:r>
              <a:rPr lang="en-US" dirty="0"/>
              <a:t> Y </a:t>
            </a:r>
            <a:r>
              <a:rPr lang="en-US" dirty="0" err="1"/>
              <a:t>tế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2CFFE9A-881E-0D4D-9E75-DC33D5D13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274" y="2137888"/>
            <a:ext cx="7124947" cy="32758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C3831890-FF29-0F48-A57E-B6C0641CC556}"/>
              </a:ext>
            </a:extLst>
          </p:cNvPr>
          <p:cNvSpPr txBox="1">
            <a:spLocks/>
          </p:cNvSpPr>
          <p:nvPr/>
        </p:nvSpPr>
        <p:spPr>
          <a:xfrm>
            <a:off x="2377167" y="5544353"/>
            <a:ext cx="5519924" cy="11770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rgbClr val="002060"/>
                </a:solidFill>
              </a:rPr>
              <a:t>Sử</a:t>
            </a:r>
            <a:r>
              <a:rPr lang="en-US" b="1" dirty="0">
                <a:solidFill>
                  <a:srgbClr val="002060"/>
                </a:solidFill>
              </a:rPr>
              <a:t> dung </a:t>
            </a:r>
            <a:r>
              <a:rPr lang="en-US" b="1" dirty="0" err="1">
                <a:solidFill>
                  <a:srgbClr val="002060"/>
                </a:solidFill>
              </a:rPr>
              <a:t>FireFox</a:t>
            </a:r>
            <a:endParaRPr lang="en-US" b="1" dirty="0">
              <a:solidFill>
                <a:srgbClr val="002060"/>
              </a:solidFill>
            </a:endParaRPr>
          </a:p>
          <a:p>
            <a:pPr algn="ctr"/>
            <a:r>
              <a:rPr lang="en-US" b="1" dirty="0">
                <a:solidFill>
                  <a:srgbClr val="002060"/>
                </a:solidFill>
              </a:rPr>
              <a:t>Email: </a:t>
            </a:r>
            <a:r>
              <a:rPr lang="en-US" b="1" dirty="0" err="1">
                <a:solidFill>
                  <a:srgbClr val="002060"/>
                </a:solidFill>
              </a:rPr>
              <a:t>qlbv.vn@gmail.com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2ECE3BA-AFC2-9A40-B8D7-8E4C6B041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467" y="5413726"/>
            <a:ext cx="1313647" cy="13136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8177765-714F-CB46-9DB4-FB58F196D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8975" y="2137888"/>
            <a:ext cx="3893025" cy="3275838"/>
          </a:xfrm>
          <a:prstGeom prst="rect">
            <a:avLst/>
          </a:prstGeom>
        </p:spPr>
      </p:pic>
      <p:sp>
        <p:nvSpPr>
          <p:cNvPr id="10" name="Pentagon 9">
            <a:extLst>
              <a:ext uri="{FF2B5EF4-FFF2-40B4-BE49-F238E27FC236}">
                <a16:creationId xmlns:a16="http://schemas.microsoft.com/office/drawing/2014/main" xmlns="" id="{AC4ABA3F-C650-6A4D-9C26-688D2B8C56DB}"/>
              </a:ext>
            </a:extLst>
          </p:cNvPr>
          <p:cNvSpPr/>
          <p:nvPr/>
        </p:nvSpPr>
        <p:spPr bwMode="gray">
          <a:xfrm rot="1519371">
            <a:off x="6012671" y="2762139"/>
            <a:ext cx="2629031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en-US" altLang="en-US" sz="2400" b="1" dirty="0">
                <a:cs typeface="Arial" pitchFamily="34" charset="0"/>
              </a:rPr>
              <a:t>1: </a:t>
            </a:r>
            <a:r>
              <a:rPr lang="en-US" altLang="en-US" sz="2400" b="1" dirty="0" err="1">
                <a:cs typeface="Arial" pitchFamily="34" charset="0"/>
              </a:rPr>
              <a:t>Đăng</a:t>
            </a:r>
            <a:r>
              <a:rPr lang="en-US" altLang="en-US" sz="2400" b="1" dirty="0">
                <a:cs typeface="Arial" pitchFamily="34" charset="0"/>
              </a:rPr>
              <a:t> </a:t>
            </a:r>
            <a:r>
              <a:rPr lang="en-US" altLang="en-US" sz="2400" b="1" dirty="0" err="1">
                <a:cs typeface="Arial" pitchFamily="34" charset="0"/>
              </a:rPr>
              <a:t>nhập</a:t>
            </a:r>
            <a:endParaRPr lang="en-US" altLang="en-US" sz="24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72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044A499-9E62-DD4A-BEF9-8A8591D13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0"/>
            <a:ext cx="7896225" cy="6858000"/>
          </a:xfrm>
          <a:prstGeom prst="rect">
            <a:avLst/>
          </a:prstGeom>
        </p:spPr>
      </p:pic>
      <p:sp>
        <p:nvSpPr>
          <p:cNvPr id="5" name="Pentagon 4">
            <a:extLst>
              <a:ext uri="{FF2B5EF4-FFF2-40B4-BE49-F238E27FC236}">
                <a16:creationId xmlns:a16="http://schemas.microsoft.com/office/drawing/2014/main" xmlns="" id="{85DB417C-A8D9-DA46-9E1D-808F90C3E1FF}"/>
              </a:ext>
            </a:extLst>
          </p:cNvPr>
          <p:cNvSpPr/>
          <p:nvPr/>
        </p:nvSpPr>
        <p:spPr bwMode="gray">
          <a:xfrm rot="1519371">
            <a:off x="1321464" y="358093"/>
            <a:ext cx="2292692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2: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chọn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Tab</a:t>
            </a:r>
          </a:p>
        </p:txBody>
      </p:sp>
      <p:sp>
        <p:nvSpPr>
          <p:cNvPr id="6" name="Pentagon 5">
            <a:extLst>
              <a:ext uri="{FF2B5EF4-FFF2-40B4-BE49-F238E27FC236}">
                <a16:creationId xmlns:a16="http://schemas.microsoft.com/office/drawing/2014/main" xmlns="" id="{649C2C16-98DC-1049-B248-0A25B822B604}"/>
              </a:ext>
            </a:extLst>
          </p:cNvPr>
          <p:cNvSpPr/>
          <p:nvPr/>
        </p:nvSpPr>
        <p:spPr bwMode="gray">
          <a:xfrm rot="1519371">
            <a:off x="415295" y="4700419"/>
            <a:ext cx="2176156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3: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chọn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CK</a:t>
            </a:r>
          </a:p>
        </p:txBody>
      </p:sp>
      <p:sp>
        <p:nvSpPr>
          <p:cNvPr id="7" name="Pentagon 6">
            <a:extLst>
              <a:ext uri="{FF2B5EF4-FFF2-40B4-BE49-F238E27FC236}">
                <a16:creationId xmlns:a16="http://schemas.microsoft.com/office/drawing/2014/main" xmlns="" id="{C7397613-377D-7140-9766-05026B91CD0E}"/>
              </a:ext>
            </a:extLst>
          </p:cNvPr>
          <p:cNvSpPr/>
          <p:nvPr/>
        </p:nvSpPr>
        <p:spPr bwMode="gray">
          <a:xfrm rot="1519371">
            <a:off x="6894862" y="4430620"/>
            <a:ext cx="2324447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4: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đánh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dấu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KT</a:t>
            </a:r>
          </a:p>
        </p:txBody>
      </p:sp>
      <p:sp>
        <p:nvSpPr>
          <p:cNvPr id="8" name="Pentagon 7">
            <a:extLst>
              <a:ext uri="{FF2B5EF4-FFF2-40B4-BE49-F238E27FC236}">
                <a16:creationId xmlns:a16="http://schemas.microsoft.com/office/drawing/2014/main" xmlns="" id="{5678309C-EF4E-5848-BF67-19B78BBE274B}"/>
              </a:ext>
            </a:extLst>
          </p:cNvPr>
          <p:cNvSpPr/>
          <p:nvPr/>
        </p:nvSpPr>
        <p:spPr bwMode="gray">
          <a:xfrm rot="1519371">
            <a:off x="5730208" y="2655462"/>
            <a:ext cx="2516145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5: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tải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về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DM</a:t>
            </a:r>
          </a:p>
        </p:txBody>
      </p:sp>
    </p:spTree>
    <p:extLst>
      <p:ext uri="{BB962C8B-B14F-4D97-AF65-F5344CB8AC3E}">
        <p14:creationId xmlns:p14="http://schemas.microsoft.com/office/powerpoint/2010/main" val="9472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19754B0-14D2-C649-AA2F-C6F528C58A03}"/>
              </a:ext>
            </a:extLst>
          </p:cNvPr>
          <p:cNvGrpSpPr/>
          <p:nvPr/>
        </p:nvGrpSpPr>
        <p:grpSpPr>
          <a:xfrm>
            <a:off x="0" y="813661"/>
            <a:ext cx="12192000" cy="6044339"/>
            <a:chOff x="0" y="813661"/>
            <a:chExt cx="12192000" cy="604433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B90042CF-5311-E44C-8642-951F14A3F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813661"/>
              <a:ext cx="12192000" cy="604433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EBCD9250-89C0-BD44-9F0A-D5E90588E3CE}"/>
                </a:ext>
              </a:extLst>
            </p:cNvPr>
            <p:cNvSpPr txBox="1"/>
            <p:nvPr/>
          </p:nvSpPr>
          <p:spPr>
            <a:xfrm>
              <a:off x="8182097" y="928821"/>
              <a:ext cx="65314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TT15</a:t>
              </a:r>
            </a:p>
          </p:txBody>
        </p:sp>
      </p:grpSp>
      <p:sp>
        <p:nvSpPr>
          <p:cNvPr id="8" name="Pentagon 7">
            <a:extLst>
              <a:ext uri="{FF2B5EF4-FFF2-40B4-BE49-F238E27FC236}">
                <a16:creationId xmlns:a16="http://schemas.microsoft.com/office/drawing/2014/main" xmlns="" id="{5C355954-9172-0E44-8EE0-DBBE84174233}"/>
              </a:ext>
            </a:extLst>
          </p:cNvPr>
          <p:cNvSpPr/>
          <p:nvPr/>
        </p:nvSpPr>
        <p:spPr bwMode="gray">
          <a:xfrm rot="1424526">
            <a:off x="8122870" y="2363226"/>
            <a:ext cx="3329157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7: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Quyết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định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ban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hành</a:t>
            </a:r>
            <a:endParaRPr lang="en-US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0" name="Pentagon 9">
            <a:extLst>
              <a:ext uri="{FF2B5EF4-FFF2-40B4-BE49-F238E27FC236}">
                <a16:creationId xmlns:a16="http://schemas.microsoft.com/office/drawing/2014/main" xmlns="" id="{80267857-2CBF-B845-997C-ECC230A8D777}"/>
              </a:ext>
            </a:extLst>
          </p:cNvPr>
          <p:cNvSpPr/>
          <p:nvPr/>
        </p:nvSpPr>
        <p:spPr bwMode="gray">
          <a:xfrm rot="1424526">
            <a:off x="5105571" y="2571877"/>
            <a:ext cx="2292692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6: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Giá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mới</a:t>
            </a:r>
            <a:endParaRPr lang="en-US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xmlns="" id="{B603D5FF-E6B4-164D-8809-08E86C82395A}"/>
              </a:ext>
            </a:extLst>
          </p:cNvPr>
          <p:cNvSpPr/>
          <p:nvPr/>
        </p:nvSpPr>
        <p:spPr bwMode="gray">
          <a:xfrm rot="1479418">
            <a:off x="9467104" y="331013"/>
            <a:ext cx="1895398" cy="405599"/>
          </a:xfrm>
          <a:prstGeom prst="homePlat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24000">
                <a:schemeClr val="accent4">
                  <a:alpha val="80000"/>
                </a:schemeClr>
              </a:gs>
              <a:gs pos="50000">
                <a:schemeClr val="accent4">
                  <a:lumMod val="75000"/>
                  <a:alpha val="50000"/>
                </a:schemeClr>
              </a:gs>
              <a:gs pos="85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scene3d>
            <a:camera prst="orthographicFront">
              <a:rot lat="0" lon="0" rev="0"/>
            </a:camera>
            <a:lightRig rig="brightRoom" dir="t"/>
          </a:scene3d>
          <a:sp3d prstMaterial="dkEdge">
            <a:bevelT w="152400" h="88900"/>
            <a:contourClr>
              <a:srgbClr val="000000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8: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tải</a:t>
            </a:r>
            <a:r>
              <a:rPr lang="en-US" altLang="en-US" sz="2400" b="1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cs typeface="Arial" pitchFamily="34" charset="0"/>
              </a:rPr>
              <a:t>Excell</a:t>
            </a:r>
            <a:endParaRPr lang="en-US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D3DF105F-18EA-7B4F-8561-C7576E38B83C}"/>
              </a:ext>
            </a:extLst>
          </p:cNvPr>
          <p:cNvGrpSpPr/>
          <p:nvPr/>
        </p:nvGrpSpPr>
        <p:grpSpPr>
          <a:xfrm>
            <a:off x="672945" y="4654512"/>
            <a:ext cx="10699369" cy="947080"/>
            <a:chOff x="672945" y="4654512"/>
            <a:chExt cx="10699369" cy="94708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12B21FFF-B57D-AA47-B942-570D40018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0306" y="4861352"/>
              <a:ext cx="981857" cy="53340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0FDC546E-9F8A-AE46-B090-3C41909BA49D}"/>
                </a:ext>
              </a:extLst>
            </p:cNvPr>
            <p:cNvSpPr/>
            <p:nvPr/>
          </p:nvSpPr>
          <p:spPr>
            <a:xfrm>
              <a:off x="2636499" y="4654512"/>
              <a:ext cx="949861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50</a:t>
              </a:r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83B6D29C-C41E-8740-BA1A-67959C9C5436}"/>
                </a:ext>
              </a:extLst>
            </p:cNvPr>
            <p:cNvSpPr/>
            <p:nvPr/>
          </p:nvSpPr>
          <p:spPr>
            <a:xfrm>
              <a:off x="672945" y="4654512"/>
              <a:ext cx="1021274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43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DAD5FE30-4B2F-034D-BF10-8F676AFDE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2289" y="4873227"/>
              <a:ext cx="981857" cy="533400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2BF22D42-A1AE-2649-B498-4128126DC202}"/>
                </a:ext>
              </a:extLst>
            </p:cNvPr>
            <p:cNvSpPr/>
            <p:nvPr/>
          </p:nvSpPr>
          <p:spPr>
            <a:xfrm>
              <a:off x="6537324" y="4678262"/>
              <a:ext cx="949861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37</a:t>
              </a:r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B5097BEC-2A77-434D-BCFD-E455B7A059B3}"/>
                </a:ext>
              </a:extLst>
            </p:cNvPr>
            <p:cNvSpPr/>
            <p:nvPr/>
          </p:nvSpPr>
          <p:spPr>
            <a:xfrm>
              <a:off x="4564046" y="4666387"/>
              <a:ext cx="1021274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21</a:t>
              </a:r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32453334-B76E-F040-ADB8-9A9324CC0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2696" y="4873227"/>
              <a:ext cx="981857" cy="533400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B0CD1C90-D03D-6E42-B32A-65FD7DB21A3E}"/>
                </a:ext>
              </a:extLst>
            </p:cNvPr>
            <p:cNvSpPr/>
            <p:nvPr/>
          </p:nvSpPr>
          <p:spPr>
            <a:xfrm>
              <a:off x="10422453" y="4678262"/>
              <a:ext cx="949861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02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DD3AD8CA-A3F1-2E44-A986-4447EFDB52A9}"/>
                </a:ext>
              </a:extLst>
            </p:cNvPr>
            <p:cNvSpPr/>
            <p:nvPr/>
          </p:nvSpPr>
          <p:spPr>
            <a:xfrm>
              <a:off x="8460839" y="4678262"/>
              <a:ext cx="1021274" cy="92333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15</a:t>
              </a:r>
              <a:r>
                <a:rPr lang="en-US" sz="5400" b="1" cap="none" spc="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BCDA4874-701A-834C-A155-B89423920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2189" y="4849477"/>
              <a:ext cx="981857" cy="5334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872174CD-7192-AA41-ACBB-30B33E46A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7185" y="4873227"/>
              <a:ext cx="981857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362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B0BDF1DB-9B02-F946-8D01-6C234FDF1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776" y="143801"/>
            <a:ext cx="10380023" cy="1325563"/>
          </a:xfrm>
        </p:spPr>
        <p:txBody>
          <a:bodyPr/>
          <a:lstStyle/>
          <a:p>
            <a:r>
              <a:rPr lang="en-US" b="1" dirty="0"/>
              <a:t>TỔ CHỨC THỰC HIỆN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8A2633BD-E76F-804D-B326-04AD55D3C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1863"/>
            <a:ext cx="8685810" cy="5240193"/>
          </a:xfrm>
        </p:spPr>
        <p:txBody>
          <a:bodyPr>
            <a:normAutofit/>
          </a:bodyPr>
          <a:lstStyle/>
          <a:p>
            <a:r>
              <a:rPr lang="en-US" dirty="0" err="1"/>
              <a:t>Phê</a:t>
            </a:r>
            <a:r>
              <a:rPr lang="en-US" dirty="0"/>
              <a:t> </a:t>
            </a:r>
            <a:r>
              <a:rPr lang="en-US" dirty="0" err="1"/>
              <a:t>duyệt</a:t>
            </a:r>
            <a:r>
              <a:rPr lang="en-US" dirty="0"/>
              <a:t> </a:t>
            </a:r>
            <a:r>
              <a:rPr lang="en-US" b="1" dirty="0" err="1"/>
              <a:t>danh</a:t>
            </a:r>
            <a:r>
              <a:rPr lang="en-US" b="1" dirty="0"/>
              <a:t> </a:t>
            </a:r>
            <a:r>
              <a:rPr lang="en-US" b="1" dirty="0" err="1"/>
              <a:t>mục</a:t>
            </a:r>
            <a:r>
              <a:rPr lang="en-US" b="1" dirty="0"/>
              <a:t>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thuật</a:t>
            </a:r>
            <a:r>
              <a:rPr lang="en-US" b="1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endParaRPr lang="en-US" dirty="0"/>
          </a:p>
          <a:p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b="1" dirty="0" err="1"/>
              <a:t>chứng</a:t>
            </a:r>
            <a:r>
              <a:rPr lang="en-US" b="1" dirty="0"/>
              <a:t> </a:t>
            </a:r>
            <a:r>
              <a:rPr lang="en-US" b="1" dirty="0" err="1"/>
              <a:t>chỉ</a:t>
            </a:r>
            <a:r>
              <a:rPr lang="en-US" b="1" dirty="0"/>
              <a:t> </a:t>
            </a:r>
            <a:r>
              <a:rPr lang="en-US" b="1" dirty="0" err="1"/>
              <a:t>hành</a:t>
            </a:r>
            <a:r>
              <a:rPr lang="en-US" b="1" dirty="0"/>
              <a:t> </a:t>
            </a:r>
            <a:r>
              <a:rPr lang="en-US" b="1" dirty="0" err="1"/>
              <a:t>nghề</a:t>
            </a:r>
            <a:endParaRPr lang="en-US" b="1" dirty="0"/>
          </a:p>
          <a:p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</a:t>
            </a:r>
            <a:r>
              <a:rPr lang="en-US" b="1" dirty="0" err="1"/>
              <a:t>quy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r>
              <a:rPr lang="en-US" b="1" dirty="0"/>
              <a:t>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thuật</a:t>
            </a:r>
            <a:r>
              <a:rPr lang="en-US" b="1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endParaRPr lang="en-US" dirty="0"/>
          </a:p>
          <a:p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b="1" dirty="0" err="1"/>
              <a:t>giám</a:t>
            </a:r>
            <a:r>
              <a:rPr lang="en-US" b="1" dirty="0"/>
              <a:t> </a:t>
            </a:r>
            <a:r>
              <a:rPr lang="en-US" b="1" dirty="0" err="1"/>
              <a:t>sát</a:t>
            </a:r>
            <a:r>
              <a:rPr lang="en-US" b="1" dirty="0"/>
              <a:t> chi </a:t>
            </a:r>
            <a:r>
              <a:rPr lang="en-US" b="1" dirty="0" err="1"/>
              <a:t>phí</a:t>
            </a:r>
            <a:r>
              <a:rPr lang="en-US" b="1" dirty="0"/>
              <a:t> </a:t>
            </a:r>
            <a:r>
              <a:rPr lang="en-US" dirty="0" err="1"/>
              <a:t>nội</a:t>
            </a:r>
            <a:r>
              <a:rPr lang="en-US" dirty="0"/>
              <a:t> </a:t>
            </a:r>
            <a:r>
              <a:rPr lang="en-US" dirty="0" err="1"/>
              <a:t>bộ</a:t>
            </a:r>
            <a:endParaRPr lang="en-US" dirty="0"/>
          </a:p>
          <a:p>
            <a:r>
              <a:rPr lang="en-US" dirty="0" err="1"/>
              <a:t>Phê</a:t>
            </a:r>
            <a:r>
              <a:rPr lang="en-US" dirty="0"/>
              <a:t> </a:t>
            </a:r>
            <a:r>
              <a:rPr lang="en-US" dirty="0" err="1"/>
              <a:t>duyệt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b="1" dirty="0" err="1"/>
              <a:t>giường</a:t>
            </a:r>
            <a:r>
              <a:rPr lang="en-US" b="1" dirty="0"/>
              <a:t> </a:t>
            </a:r>
            <a:r>
              <a:rPr lang="en-US" b="1" dirty="0" err="1"/>
              <a:t>bệnh</a:t>
            </a:r>
            <a:r>
              <a:rPr lang="en-US" b="1" dirty="0"/>
              <a:t> </a:t>
            </a:r>
            <a:r>
              <a:rPr lang="en-US" b="1" dirty="0" err="1"/>
              <a:t>kế</a:t>
            </a:r>
            <a:r>
              <a:rPr lang="en-US" b="1" dirty="0"/>
              <a:t> </a:t>
            </a:r>
            <a:r>
              <a:rPr lang="en-US" b="1" dirty="0" err="1"/>
              <a:t>hoạch</a:t>
            </a:r>
            <a:r>
              <a:rPr lang="en-US" b="1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dirty="0"/>
          </a:p>
          <a:p>
            <a:r>
              <a:rPr lang="en-US" dirty="0" err="1"/>
              <a:t>Bố</a:t>
            </a:r>
            <a:r>
              <a:rPr lang="en-US" dirty="0"/>
              <a:t> </a:t>
            </a:r>
            <a:r>
              <a:rPr lang="en-US" dirty="0" err="1"/>
              <a:t>trí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b="1" dirty="0" err="1"/>
              <a:t>bàn</a:t>
            </a:r>
            <a:r>
              <a:rPr lang="en-US" b="1" dirty="0"/>
              <a:t> </a:t>
            </a:r>
            <a:r>
              <a:rPr lang="en-US" b="1" dirty="0" err="1"/>
              <a:t>khám</a:t>
            </a:r>
            <a:r>
              <a:rPr lang="en-US" b="1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dirty="0"/>
          </a:p>
          <a:p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b="1" dirty="0" err="1"/>
              <a:t>Công</a:t>
            </a:r>
            <a:r>
              <a:rPr lang="en-US" b="1" dirty="0"/>
              <a:t> </a:t>
            </a:r>
            <a:r>
              <a:rPr lang="en-US" b="1" dirty="0" err="1"/>
              <a:t>nghệ</a:t>
            </a:r>
            <a:r>
              <a:rPr lang="en-US" b="1" dirty="0"/>
              <a:t> </a:t>
            </a:r>
            <a:r>
              <a:rPr lang="en-US" b="1" dirty="0" err="1"/>
              <a:t>thông</a:t>
            </a:r>
            <a:r>
              <a:rPr lang="en-US" b="1" dirty="0"/>
              <a:t> tin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quản</a:t>
            </a:r>
            <a:r>
              <a:rPr lang="en-US" dirty="0"/>
              <a:t> </a:t>
            </a:r>
            <a:r>
              <a:rPr lang="en-US" dirty="0" err="1"/>
              <a:t>lý</a:t>
            </a:r>
            <a:endParaRPr lang="en-US" dirty="0"/>
          </a:p>
          <a:p>
            <a:r>
              <a:rPr lang="en-US" b="1" dirty="0" err="1"/>
              <a:t>Hạch</a:t>
            </a:r>
            <a:r>
              <a:rPr lang="en-US" b="1" dirty="0"/>
              <a:t> </a:t>
            </a:r>
            <a:r>
              <a:rPr lang="en-US" b="1" dirty="0" err="1"/>
              <a:t>toán</a:t>
            </a:r>
            <a:r>
              <a:rPr lang="en-US" dirty="0"/>
              <a:t> chi </a:t>
            </a:r>
            <a:r>
              <a:rPr lang="en-US" dirty="0" err="1"/>
              <a:t>phí</a:t>
            </a:r>
            <a:endParaRPr lang="en-US" dirty="0"/>
          </a:p>
          <a:p>
            <a:r>
              <a:rPr lang="en-US" sz="3200" dirty="0"/>
              <a:t>Theo </a:t>
            </a:r>
            <a:r>
              <a:rPr lang="en-US" sz="3200" dirty="0" err="1"/>
              <a:t>dõi</a:t>
            </a:r>
            <a:r>
              <a:rPr lang="en-US" sz="3200" dirty="0"/>
              <a:t>, </a:t>
            </a:r>
            <a:r>
              <a:rPr lang="en-US" sz="3200" dirty="0" err="1"/>
              <a:t>báo</a:t>
            </a:r>
            <a:r>
              <a:rPr lang="en-US" sz="3200" dirty="0"/>
              <a:t> </a:t>
            </a:r>
            <a:r>
              <a:rPr lang="en-US" sz="3200" dirty="0" err="1"/>
              <a:t>cáo</a:t>
            </a:r>
            <a:r>
              <a:rPr lang="en-US" sz="3200" dirty="0"/>
              <a:t> </a:t>
            </a:r>
            <a:r>
              <a:rPr lang="en-US" sz="3200" dirty="0" err="1"/>
              <a:t>kịp</a:t>
            </a:r>
            <a:r>
              <a:rPr lang="en-US" sz="3200" dirty="0"/>
              <a:t> </a:t>
            </a:r>
            <a:r>
              <a:rPr lang="en-US" sz="3200" dirty="0" err="1"/>
              <a:t>thời</a:t>
            </a:r>
            <a:r>
              <a:rPr lang="en-US" sz="3200" dirty="0"/>
              <a:t> </a:t>
            </a:r>
            <a:r>
              <a:rPr lang="en-US" sz="3200" b="1" dirty="0" err="1"/>
              <a:t>diễn</a:t>
            </a:r>
            <a:r>
              <a:rPr lang="en-US" sz="3200" b="1" dirty="0"/>
              <a:t> </a:t>
            </a:r>
            <a:r>
              <a:rPr lang="en-US" sz="3200" b="1" dirty="0" err="1"/>
              <a:t>biến</a:t>
            </a:r>
            <a:r>
              <a:rPr lang="en-US" sz="3200" b="1" dirty="0"/>
              <a:t> </a:t>
            </a:r>
            <a:r>
              <a:rPr lang="en-US" sz="3200" b="1" dirty="0" err="1"/>
              <a:t>bất</a:t>
            </a:r>
            <a:r>
              <a:rPr lang="en-US" sz="3200" b="1" dirty="0"/>
              <a:t> </a:t>
            </a:r>
            <a:r>
              <a:rPr lang="en-US" sz="3200" b="1" dirty="0" err="1"/>
              <a:t>thường</a:t>
            </a:r>
            <a:endParaRPr lang="en-US" sz="3200" dirty="0"/>
          </a:p>
          <a:p>
            <a:r>
              <a:rPr lang="en-US" sz="3200" dirty="0" err="1"/>
              <a:t>Cải</a:t>
            </a:r>
            <a:r>
              <a:rPr lang="en-US" sz="3200" dirty="0"/>
              <a:t> </a:t>
            </a:r>
            <a:r>
              <a:rPr lang="en-US" sz="3200" dirty="0" err="1"/>
              <a:t>tiến</a:t>
            </a:r>
            <a:r>
              <a:rPr lang="en-US" sz="3200" dirty="0"/>
              <a:t> </a:t>
            </a:r>
            <a:r>
              <a:rPr lang="en-US" sz="3200" b="1" dirty="0" err="1"/>
              <a:t>chất</a:t>
            </a:r>
            <a:r>
              <a:rPr lang="en-US" sz="3200" b="1" dirty="0"/>
              <a:t> </a:t>
            </a:r>
            <a:r>
              <a:rPr lang="en-US" sz="3200" b="1" dirty="0" err="1"/>
              <a:t>lượng</a:t>
            </a:r>
            <a:r>
              <a:rPr lang="en-US" sz="3200" b="1" dirty="0"/>
              <a:t> </a:t>
            </a:r>
            <a:r>
              <a:rPr lang="en-US" sz="3200" b="1" dirty="0" err="1"/>
              <a:t>bệnh</a:t>
            </a:r>
            <a:r>
              <a:rPr lang="en-US" sz="3200" b="1" dirty="0"/>
              <a:t> </a:t>
            </a:r>
            <a:r>
              <a:rPr lang="en-US" sz="3200" b="1" dirty="0" err="1"/>
              <a:t>viện</a:t>
            </a:r>
            <a:endParaRPr lang="en-US" sz="32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3AF2AD8-8D6C-2841-A641-E02AF79AD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478" y="1947718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7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7292BC2-59E1-F84C-8D8F-32EC278F1853}"/>
              </a:ext>
            </a:extLst>
          </p:cNvPr>
          <p:cNvSpPr/>
          <p:nvPr/>
        </p:nvSpPr>
        <p:spPr>
          <a:xfrm>
            <a:off x="3217145" y="739524"/>
            <a:ext cx="5713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i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Trân</a:t>
            </a:r>
            <a:r>
              <a:rPr lang="en-US" sz="5400" b="0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0" i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trọng</a:t>
            </a:r>
            <a:r>
              <a:rPr lang="en-US" sz="5400" b="0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0" i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cảm</a:t>
            </a:r>
            <a:r>
              <a:rPr lang="en-US" sz="5400" b="0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5400" b="0" i="1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ơn</a:t>
            </a:r>
            <a:r>
              <a:rPr lang="en-US" sz="5400" b="0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01BAFE5-1D02-9547-B356-EDEC075F3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96" y="2065564"/>
            <a:ext cx="6350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gray">
          <a:xfrm>
            <a:off x="-31834" y="2813754"/>
            <a:ext cx="10920923" cy="995046"/>
            <a:chOff x="472440" y="2905514"/>
            <a:chExt cx="8153400" cy="1127618"/>
          </a:xfrm>
          <a:effectLst/>
        </p:grpSpPr>
        <p:sp>
          <p:nvSpPr>
            <p:cNvPr id="4" name="Notched Right Arrow 3"/>
            <p:cNvSpPr/>
            <p:nvPr/>
          </p:nvSpPr>
          <p:spPr bwMode="gray">
            <a:xfrm>
              <a:off x="472440" y="2905514"/>
              <a:ext cx="8153400" cy="1127618"/>
            </a:xfrm>
            <a:prstGeom prst="notchedRightArrow">
              <a:avLst>
                <a:gd name="adj1" fmla="val 51828"/>
                <a:gd name="adj2" fmla="val 54865"/>
              </a:avLst>
            </a:prstGeom>
            <a:gradFill flip="none" rotWithShape="1">
              <a:gsLst>
                <a:gs pos="23000">
                  <a:srgbClr val="FF0000"/>
                </a:gs>
                <a:gs pos="38000">
                  <a:srgbClr val="FFC000"/>
                </a:gs>
                <a:gs pos="80000">
                  <a:srgbClr val="1A9E2A"/>
                </a:gs>
                <a:gs pos="88000">
                  <a:srgbClr val="0070C0"/>
                </a:gs>
                <a:gs pos="100000">
                  <a:srgbClr val="0A2DC2"/>
                </a:gs>
              </a:gsLst>
              <a:lin ang="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5400000"/>
              </a:lightRig>
            </a:scene3d>
            <a:sp3d prstMaterial="dkEdge">
              <a:bevelT w="114300" h="50800"/>
              <a:contourClr>
                <a:srgbClr val="000000"/>
              </a:contourClr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gray">
            <a:xfrm>
              <a:off x="859536" y="3187314"/>
              <a:ext cx="7086600" cy="4572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30000">
                  <a:srgbClr val="FFFFFF">
                    <a:alpha val="80000"/>
                  </a:srgbClr>
                </a:gs>
                <a:gs pos="60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 bwMode="gray">
            <a:xfrm>
              <a:off x="859536" y="3705864"/>
              <a:ext cx="7086600" cy="27432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30000">
                  <a:srgbClr val="FFFFFF">
                    <a:alpha val="50000"/>
                  </a:srgbClr>
                </a:gs>
                <a:gs pos="60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/>
          <p:cNvSpPr/>
          <p:nvPr/>
        </p:nvSpPr>
        <p:spPr bwMode="gray">
          <a:xfrm>
            <a:off x="2620954" y="3095835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2005</a:t>
            </a:r>
          </a:p>
        </p:txBody>
      </p:sp>
      <p:sp>
        <p:nvSpPr>
          <p:cNvPr id="8" name="Rectangle 7"/>
          <p:cNvSpPr/>
          <p:nvPr/>
        </p:nvSpPr>
        <p:spPr bwMode="gray">
          <a:xfrm>
            <a:off x="3661528" y="3095835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2006</a:t>
            </a:r>
          </a:p>
        </p:txBody>
      </p:sp>
      <p:sp>
        <p:nvSpPr>
          <p:cNvPr id="9" name="Rectangle 8"/>
          <p:cNvSpPr/>
          <p:nvPr/>
        </p:nvSpPr>
        <p:spPr bwMode="gray">
          <a:xfrm>
            <a:off x="5668438" y="3095835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</a:t>
            </a:r>
          </a:p>
        </p:txBody>
      </p:sp>
      <p:sp>
        <p:nvSpPr>
          <p:cNvPr id="10" name="Rectangle 9"/>
          <p:cNvSpPr/>
          <p:nvPr/>
        </p:nvSpPr>
        <p:spPr bwMode="gray">
          <a:xfrm>
            <a:off x="6751811" y="3095835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2014</a:t>
            </a:r>
          </a:p>
        </p:txBody>
      </p:sp>
      <p:sp>
        <p:nvSpPr>
          <p:cNvPr id="11" name="Rectangle 10"/>
          <p:cNvSpPr/>
          <p:nvPr/>
        </p:nvSpPr>
        <p:spPr bwMode="gray">
          <a:xfrm>
            <a:off x="7813849" y="3095835"/>
            <a:ext cx="7553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2015</a:t>
            </a:r>
          </a:p>
        </p:txBody>
      </p:sp>
      <p:sp>
        <p:nvSpPr>
          <p:cNvPr id="12" name="Rectangle 11"/>
          <p:cNvSpPr/>
          <p:nvPr/>
        </p:nvSpPr>
        <p:spPr bwMode="gray">
          <a:xfrm>
            <a:off x="8702130" y="3095835"/>
            <a:ext cx="11272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2016-17</a:t>
            </a:r>
          </a:p>
        </p:txBody>
      </p: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3098637" y="2531036"/>
            <a:ext cx="12916" cy="767831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3950152" y="3305525"/>
            <a:ext cx="0" cy="601455"/>
          </a:xfrm>
          <a:prstGeom prst="line">
            <a:avLst/>
          </a:prstGeom>
          <a:ln w="63500">
            <a:solidFill>
              <a:schemeClr val="accent3"/>
            </a:solidFill>
            <a:headEnd type="none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7136928" y="2768279"/>
            <a:ext cx="0" cy="534839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6076058" y="3307463"/>
            <a:ext cx="13635" cy="599517"/>
          </a:xfrm>
          <a:prstGeom prst="line">
            <a:avLst/>
          </a:prstGeom>
          <a:ln w="63500">
            <a:solidFill>
              <a:schemeClr val="accent3"/>
            </a:solidFill>
            <a:headEnd type="none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8119169" y="2531036"/>
            <a:ext cx="0" cy="785167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H="1">
            <a:off x="9066816" y="3307410"/>
            <a:ext cx="1" cy="599570"/>
          </a:xfrm>
          <a:prstGeom prst="line">
            <a:avLst/>
          </a:prstGeom>
          <a:ln w="63500">
            <a:solidFill>
              <a:schemeClr val="accent3"/>
            </a:solidFill>
            <a:headEnd type="none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948560" y="752594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/>
              <a:t>QĐ23</a:t>
            </a:r>
            <a:endParaRPr lang="en-US" sz="2400" b="1" kern="0" dirty="0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gray">
          <a:xfrm>
            <a:off x="2503581" y="1453818"/>
            <a:ext cx="2670817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u="sng" kern="0" dirty="0"/>
              <a:t>Phân tuyến CMKT</a:t>
            </a:r>
          </a:p>
          <a:p>
            <a:pPr marL="28575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kern="0" dirty="0"/>
              <a:t>26 CK</a:t>
            </a:r>
            <a:endParaRPr lang="vi-VN" u="sng" kern="0" dirty="0"/>
          </a:p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sz="2800" b="1" kern="0" dirty="0"/>
              <a:t>2.980 </a:t>
            </a:r>
            <a:r>
              <a:rPr lang="vi-VN" b="1" kern="0" dirty="0"/>
              <a:t>KT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68242" y="752594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kern="0" dirty="0"/>
              <a:t> </a:t>
            </a:r>
            <a:r>
              <a:rPr lang="vi-VN" sz="2400" b="1" kern="0" dirty="0"/>
              <a:t>TT43</a:t>
            </a:r>
            <a:endParaRPr lang="en-US" sz="2400" b="1" kern="0" dirty="0"/>
          </a:p>
        </p:txBody>
      </p:sp>
      <p:sp>
        <p:nvSpPr>
          <p:cNvPr id="28" name="Rectangle 27"/>
          <p:cNvSpPr/>
          <p:nvPr/>
        </p:nvSpPr>
        <p:spPr>
          <a:xfrm>
            <a:off x="7249123" y="752594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>
                <a:solidFill>
                  <a:srgbClr val="C00000"/>
                </a:solidFill>
              </a:rPr>
              <a:t>TT50</a:t>
            </a:r>
            <a:endParaRPr lang="en-US" sz="2400" b="1" kern="0" dirty="0">
              <a:solidFill>
                <a:srgbClr val="C00000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gray">
          <a:xfrm>
            <a:off x="3221298" y="5302680"/>
            <a:ext cx="12865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>
                <a:solidFill>
                  <a:srgbClr val="C00000"/>
                </a:solidFill>
              </a:rPr>
              <a:t>TTLT03</a:t>
            </a:r>
            <a:endParaRPr lang="en-US" sz="2400" b="1" kern="0" dirty="0">
              <a:solidFill>
                <a:srgbClr val="C00000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gray">
          <a:xfrm>
            <a:off x="5200902" y="5302680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/>
              <a:t>TTLT04</a:t>
            </a:r>
            <a:endParaRPr lang="en-US" sz="2400" b="1" kern="0" dirty="0"/>
          </a:p>
        </p:txBody>
      </p:sp>
      <p:sp>
        <p:nvSpPr>
          <p:cNvPr id="31" name="Rectangle 30"/>
          <p:cNvSpPr/>
          <p:nvPr/>
        </p:nvSpPr>
        <p:spPr bwMode="gray">
          <a:xfrm>
            <a:off x="8055002" y="5302680"/>
            <a:ext cx="3397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/>
              <a:t>TTLT37, TT02, TT15</a:t>
            </a:r>
            <a:endParaRPr lang="en-US" sz="2400" b="1" kern="0" dirty="0"/>
          </a:p>
        </p:txBody>
      </p:sp>
      <p:sp>
        <p:nvSpPr>
          <p:cNvPr id="35" name="TextBox 34"/>
          <p:cNvSpPr txBox="1"/>
          <p:nvPr/>
        </p:nvSpPr>
        <p:spPr>
          <a:xfrm>
            <a:off x="700650" y="5962238"/>
            <a:ext cx="1066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QUÁ TRÌNH PHÁT TRIỂN DANH MỤC GIÁ DỊCH VỤ KỸ THUẬT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gray">
          <a:xfrm>
            <a:off x="5658875" y="3907493"/>
            <a:ext cx="2633225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en-US" kern="0" dirty="0"/>
              <a:t> </a:t>
            </a:r>
            <a:r>
              <a:rPr lang="vi-VN" u="sng" kern="0" dirty="0"/>
              <a:t>Thu </a:t>
            </a:r>
            <a:r>
              <a:rPr lang="vi-VN" b="1" u="sng" kern="0" dirty="0"/>
              <a:t>3/7</a:t>
            </a:r>
            <a:r>
              <a:rPr lang="vi-VN" u="sng" kern="0" dirty="0"/>
              <a:t> cấu phần</a:t>
            </a:r>
          </a:p>
          <a:p>
            <a:pPr lvl="0">
              <a:buClr>
                <a:srgbClr val="5F5F5F"/>
              </a:buClr>
              <a:buSzPct val="80000"/>
              <a:defRPr/>
            </a:pPr>
            <a:r>
              <a:rPr lang="vi-VN" kern="0" dirty="0"/>
              <a:t> </a:t>
            </a:r>
            <a:r>
              <a:rPr lang="vi-VN" b="1" kern="0" dirty="0"/>
              <a:t>+ 447</a:t>
            </a:r>
            <a:r>
              <a:rPr lang="vi-VN" kern="0" dirty="0"/>
              <a:t> </a:t>
            </a:r>
            <a:r>
              <a:rPr lang="vi-VN" b="1" kern="0" dirty="0"/>
              <a:t>- 80</a:t>
            </a:r>
            <a:r>
              <a:rPr lang="vi-VN" kern="0" dirty="0"/>
              <a:t> =</a:t>
            </a:r>
            <a:r>
              <a:rPr lang="vi-VN" sz="2800" b="1" kern="0" dirty="0"/>
              <a:t> 1.480</a:t>
            </a:r>
            <a:endParaRPr lang="en-US" kern="0" dirty="0"/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7777551" y="1414062"/>
            <a:ext cx="3726564" cy="1354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vi-VN" b="1" u="sng" kern="0" dirty="0">
                <a:solidFill>
                  <a:schemeClr val="tx2">
                    <a:lumMod val="75000"/>
                  </a:schemeClr>
                </a:solidFill>
              </a:rPr>
              <a:t>Phân loại PT-TT</a:t>
            </a:r>
          </a:p>
          <a:p>
            <a:pPr marL="28575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vi-VN" kern="0" dirty="0">
                <a:solidFill>
                  <a:srgbClr val="002060"/>
                </a:solidFill>
                <a:ea typeface="Arial" charset="0"/>
                <a:cs typeface="Arial" charset="0"/>
              </a:rPr>
              <a:t>28 CK - trừ Hoá sinh, Vi sinh</a:t>
            </a:r>
            <a:endParaRPr lang="en-US" kern="0" dirty="0">
              <a:solidFill>
                <a:schemeClr val="accent6"/>
              </a:solidFill>
            </a:endParaRPr>
          </a:p>
          <a:p>
            <a:pPr marL="285750" lvl="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en-US" altLang="en-US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+ 559 </a:t>
            </a:r>
            <a:r>
              <a:rPr lang="vi-VN" altLang="en-US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PTTT = </a:t>
            </a:r>
            <a:r>
              <a:rPr lang="en-US" altLang="en-US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17.512</a:t>
            </a:r>
            <a:r>
              <a:rPr lang="en-US" altLang="en-US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altLang="en-US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KT ~ </a:t>
            </a:r>
            <a:r>
              <a:rPr lang="vi-VN" altLang="en-US" sz="28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18.131</a:t>
            </a:r>
            <a:r>
              <a:rPr lang="vi-VN" altLang="en-US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KT</a:t>
            </a:r>
          </a:p>
        </p:txBody>
      </p:sp>
      <p:sp>
        <p:nvSpPr>
          <p:cNvPr id="41" name="Rectangle 40"/>
          <p:cNvSpPr/>
          <p:nvPr/>
        </p:nvSpPr>
        <p:spPr bwMode="gray">
          <a:xfrm>
            <a:off x="699668" y="3089211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1995</a:t>
            </a:r>
          </a:p>
        </p:txBody>
      </p:sp>
      <p:sp>
        <p:nvSpPr>
          <p:cNvPr id="43" name="Rectangle 42"/>
          <p:cNvSpPr/>
          <p:nvPr/>
        </p:nvSpPr>
        <p:spPr bwMode="gray">
          <a:xfrm>
            <a:off x="206431" y="5302680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kern="0" dirty="0">
                <a:solidFill>
                  <a:srgbClr val="C00000"/>
                </a:solidFill>
              </a:rPr>
              <a:t> </a:t>
            </a:r>
            <a:r>
              <a:rPr lang="vi-VN" sz="2400" b="1" kern="0" dirty="0">
                <a:solidFill>
                  <a:srgbClr val="C00000"/>
                </a:solidFill>
              </a:rPr>
              <a:t>TTLB14</a:t>
            </a:r>
            <a:endParaRPr lang="en-US" sz="2400" b="1" kern="0" dirty="0">
              <a:solidFill>
                <a:srgbClr val="C00000"/>
              </a:solidFill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gray">
          <a:xfrm>
            <a:off x="664200" y="3907493"/>
            <a:ext cx="2784846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vi-VN" u="sng" kern="0" dirty="0">
                <a:solidFill>
                  <a:schemeClr val="accent6"/>
                </a:solidFill>
              </a:rPr>
              <a:t>Thu một phần viện phí</a:t>
            </a:r>
          </a:p>
          <a:p>
            <a:pPr marL="285750" lvl="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vi-VN" sz="2800" b="1" kern="0" dirty="0">
                <a:solidFill>
                  <a:schemeClr val="accent6"/>
                </a:solidFill>
              </a:rPr>
              <a:t>337</a:t>
            </a:r>
            <a:r>
              <a:rPr lang="vi-VN" kern="0" dirty="0">
                <a:solidFill>
                  <a:schemeClr val="accent6"/>
                </a:solidFill>
              </a:rPr>
              <a:t> 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1077336" y="3401927"/>
            <a:ext cx="0" cy="608400"/>
          </a:xfrm>
          <a:prstGeom prst="line">
            <a:avLst/>
          </a:prstGeom>
          <a:ln w="50800">
            <a:solidFill>
              <a:schemeClr val="accent3"/>
            </a:solidFill>
            <a:headEnd type="none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 bwMode="gray">
          <a:xfrm>
            <a:off x="1045795" y="33846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gray">
          <a:xfrm>
            <a:off x="5125918" y="1414062"/>
            <a:ext cx="2829788" cy="1354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u="sng" kern="0" dirty="0"/>
              <a:t>Được phép thực hiện</a:t>
            </a:r>
          </a:p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kern="0" dirty="0"/>
              <a:t>Phân tuyến CMKT</a:t>
            </a:r>
          </a:p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altLang="en-US" dirty="0">
                <a:solidFill>
                  <a:srgbClr val="002060"/>
                </a:solidFill>
                <a:ea typeface="Arial" charset="0"/>
                <a:cs typeface="Arial" charset="0"/>
              </a:rPr>
              <a:t>28 CK</a:t>
            </a:r>
          </a:p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en-US" altLang="en-US" sz="28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17.216</a:t>
            </a:r>
            <a:r>
              <a:rPr lang="en-US" altLang="en-US" sz="28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vi-VN" altLang="en-US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KT</a:t>
            </a:r>
          </a:p>
        </p:txBody>
      </p:sp>
      <p:sp>
        <p:nvSpPr>
          <p:cNvPr id="48" name="Rectangle 47"/>
          <p:cNvSpPr/>
          <p:nvPr/>
        </p:nvSpPr>
        <p:spPr bwMode="gray">
          <a:xfrm>
            <a:off x="1330298" y="3091067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1998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2085634" y="2531036"/>
            <a:ext cx="9427" cy="763129"/>
          </a:xfrm>
          <a:prstGeom prst="line">
            <a:avLst/>
          </a:prstGeom>
          <a:ln w="63500">
            <a:solidFill>
              <a:schemeClr val="accent3"/>
            </a:solidFill>
            <a:head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1299317" y="747826"/>
            <a:ext cx="1932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/>
              <a:t>QĐ1904</a:t>
            </a:r>
            <a:endParaRPr lang="en-US" sz="2400" b="1" kern="0" dirty="0"/>
          </a:p>
        </p:txBody>
      </p:sp>
      <p:sp>
        <p:nvSpPr>
          <p:cNvPr id="51" name="Oval 50"/>
          <p:cNvSpPr/>
          <p:nvPr/>
        </p:nvSpPr>
        <p:spPr bwMode="gray">
          <a:xfrm>
            <a:off x="2048674" y="3249789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gray">
          <a:xfrm>
            <a:off x="453641" y="1454230"/>
            <a:ext cx="2203799" cy="1354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b="1" u="sng" kern="0" dirty="0"/>
              <a:t>Phân loại PT-TT</a:t>
            </a:r>
          </a:p>
          <a:p>
            <a:pPr marL="28575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kern="0" dirty="0"/>
              <a:t>17 CK</a:t>
            </a:r>
            <a:endParaRPr lang="en-US" kern="0" dirty="0"/>
          </a:p>
          <a:p>
            <a:pPr marL="285750" lvl="0" indent="-285750">
              <a:buClr>
                <a:srgbClr val="5F5F5F"/>
              </a:buClr>
              <a:buSzPct val="80000"/>
              <a:buFont typeface="Arial" charset="0"/>
              <a:buChar char="•"/>
              <a:defRPr/>
            </a:pPr>
            <a:r>
              <a:rPr lang="vi-VN" b="1" kern="0" dirty="0"/>
              <a:t>1.409 PT-TT</a:t>
            </a:r>
            <a:r>
              <a:rPr lang="vi-VN" kern="0" dirty="0"/>
              <a:t> </a:t>
            </a:r>
            <a:r>
              <a:rPr lang="vi-VN" sz="2800" b="1" kern="0" dirty="0"/>
              <a:t>2.109</a:t>
            </a:r>
            <a:r>
              <a:rPr lang="vi-VN" sz="2800" kern="0" dirty="0"/>
              <a:t> </a:t>
            </a:r>
            <a:r>
              <a:rPr lang="vi-VN" kern="0" dirty="0"/>
              <a:t>KT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130" y="159536"/>
            <a:ext cx="1209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QUÁ TRÌNH XÂY DỰNG DANH MỤC KỸ THUẬT VÀ DANH MỤC GIÁ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6" name="Rectangle 55"/>
          <p:cNvSpPr/>
          <p:nvPr/>
        </p:nvSpPr>
        <p:spPr bwMode="gray">
          <a:xfrm>
            <a:off x="9872459" y="3092787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2018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10101074" y="3300299"/>
            <a:ext cx="1" cy="606681"/>
          </a:xfrm>
          <a:prstGeom prst="line">
            <a:avLst/>
          </a:prstGeom>
          <a:ln w="63500">
            <a:solidFill>
              <a:schemeClr val="accent3"/>
            </a:solidFill>
            <a:headEnd type="none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 bwMode="gray">
          <a:xfrm>
            <a:off x="10046210" y="3253365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3" name="Oval 52"/>
          <p:cNvSpPr/>
          <p:nvPr/>
        </p:nvSpPr>
        <p:spPr bwMode="gray">
          <a:xfrm>
            <a:off x="9011952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4" name="Oval 53"/>
          <p:cNvSpPr/>
          <p:nvPr/>
        </p:nvSpPr>
        <p:spPr bwMode="gray">
          <a:xfrm>
            <a:off x="6015495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7" name="Oval 56"/>
          <p:cNvSpPr/>
          <p:nvPr/>
        </p:nvSpPr>
        <p:spPr bwMode="gray">
          <a:xfrm>
            <a:off x="3893623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1" name="Rectangle 11"/>
          <p:cNvSpPr>
            <a:spLocks noChangeArrowheads="1"/>
          </p:cNvSpPr>
          <p:nvPr/>
        </p:nvSpPr>
        <p:spPr bwMode="gray">
          <a:xfrm>
            <a:off x="9699698" y="4430653"/>
            <a:ext cx="127251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vi-VN" sz="2800" b="1" kern="0" dirty="0"/>
              <a:t>1.901</a:t>
            </a:r>
            <a:endParaRPr lang="vi-VN" kern="0" dirty="0"/>
          </a:p>
        </p:txBody>
      </p:sp>
      <p:sp>
        <p:nvSpPr>
          <p:cNvPr id="62" name="Rectangle 11"/>
          <p:cNvSpPr>
            <a:spLocks noChangeArrowheads="1"/>
          </p:cNvSpPr>
          <p:nvPr/>
        </p:nvSpPr>
        <p:spPr bwMode="gray">
          <a:xfrm>
            <a:off x="8251819" y="4424672"/>
            <a:ext cx="127251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vi-VN" sz="2800" b="1" kern="0" dirty="0"/>
              <a:t>1.898</a:t>
            </a:r>
            <a:r>
              <a:rPr lang="vi-VN" kern="0" dirty="0"/>
              <a:t> </a:t>
            </a:r>
          </a:p>
        </p:txBody>
      </p:sp>
      <p:sp>
        <p:nvSpPr>
          <p:cNvPr id="64" name="Rectangle 11"/>
          <p:cNvSpPr>
            <a:spLocks noChangeArrowheads="1"/>
          </p:cNvSpPr>
          <p:nvPr/>
        </p:nvSpPr>
        <p:spPr bwMode="gray">
          <a:xfrm>
            <a:off x="3414345" y="3907493"/>
            <a:ext cx="2395426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85750" lvl="0" indent="-285750">
              <a:buClr>
                <a:schemeClr val="accent6"/>
              </a:buClr>
              <a:buSzPct val="80000"/>
              <a:buFont typeface="Arial" charset="0"/>
              <a:buChar char="•"/>
              <a:defRPr/>
            </a:pPr>
            <a:r>
              <a:rPr lang="vi-VN" u="sng" kern="0" dirty="0">
                <a:solidFill>
                  <a:schemeClr val="accent6"/>
                </a:solidFill>
              </a:rPr>
              <a:t>Thu một phần vp</a:t>
            </a:r>
            <a:endParaRPr lang="en-US" u="sng" kern="0" dirty="0">
              <a:solidFill>
                <a:schemeClr val="accent6"/>
              </a:solidFill>
            </a:endParaRPr>
          </a:p>
          <a:p>
            <a:pPr lvl="0">
              <a:buClr>
                <a:schemeClr val="accent6"/>
              </a:buClr>
              <a:buSzPct val="80000"/>
              <a:defRPr/>
            </a:pPr>
            <a:r>
              <a:rPr lang="vi-VN" kern="0" dirty="0">
                <a:solidFill>
                  <a:schemeClr val="accent6"/>
                </a:solidFill>
              </a:rPr>
              <a:t>+ </a:t>
            </a:r>
            <a:r>
              <a:rPr lang="vi-VN" b="1" kern="0" dirty="0">
                <a:solidFill>
                  <a:schemeClr val="accent6"/>
                </a:solidFill>
              </a:rPr>
              <a:t>1.000 = </a:t>
            </a:r>
            <a:r>
              <a:rPr lang="vi-VN" sz="2800" b="1" kern="0" dirty="0">
                <a:solidFill>
                  <a:schemeClr val="accent6"/>
                </a:solidFill>
              </a:rPr>
              <a:t>1.337</a:t>
            </a:r>
            <a:endParaRPr lang="en-US" b="1" kern="0" dirty="0">
              <a:solidFill>
                <a:schemeClr val="accent6"/>
              </a:solidFill>
            </a:endParaRPr>
          </a:p>
        </p:txBody>
      </p:sp>
      <p:sp>
        <p:nvSpPr>
          <p:cNvPr id="65" name="Rectangle 11"/>
          <p:cNvSpPr>
            <a:spLocks noChangeArrowheads="1"/>
          </p:cNvSpPr>
          <p:nvPr/>
        </p:nvSpPr>
        <p:spPr bwMode="gray">
          <a:xfrm>
            <a:off x="8270850" y="3907493"/>
            <a:ext cx="246544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en-US" kern="0" dirty="0"/>
              <a:t> </a:t>
            </a:r>
            <a:r>
              <a:rPr lang="vi-VN" u="sng" kern="0" dirty="0"/>
              <a:t>Thu </a:t>
            </a:r>
            <a:r>
              <a:rPr lang="vi-VN" b="1" u="sng" kern="0" dirty="0"/>
              <a:t>4 - 5/7</a:t>
            </a:r>
            <a:r>
              <a:rPr lang="vi-VN" u="sng" kern="0" dirty="0"/>
              <a:t> cấu phần </a:t>
            </a:r>
          </a:p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vi-VN" b="1" kern="0" dirty="0"/>
              <a:t> 8</a:t>
            </a:r>
            <a:r>
              <a:rPr lang="vi-VN" kern="0" dirty="0"/>
              <a:t> Chương, </a:t>
            </a:r>
            <a:r>
              <a:rPr lang="vi-VN" b="1" kern="0" dirty="0"/>
              <a:t>34</a:t>
            </a:r>
            <a:r>
              <a:rPr lang="vi-VN" kern="0" dirty="0"/>
              <a:t> nhóm</a:t>
            </a:r>
          </a:p>
        </p:txBody>
      </p:sp>
      <p:sp>
        <p:nvSpPr>
          <p:cNvPr id="66" name="Oval 65"/>
          <p:cNvSpPr/>
          <p:nvPr/>
        </p:nvSpPr>
        <p:spPr bwMode="gray">
          <a:xfrm>
            <a:off x="7088111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7" name="Oval 66"/>
          <p:cNvSpPr/>
          <p:nvPr/>
        </p:nvSpPr>
        <p:spPr bwMode="gray">
          <a:xfrm>
            <a:off x="8064305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0" name="Oval 59"/>
          <p:cNvSpPr/>
          <p:nvPr/>
        </p:nvSpPr>
        <p:spPr bwMode="gray">
          <a:xfrm>
            <a:off x="3056688" y="3256413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6EC1E993-50DD-B044-84F7-CE4F4ECEAD07}"/>
              </a:ext>
            </a:extLst>
          </p:cNvPr>
          <p:cNvSpPr/>
          <p:nvPr/>
        </p:nvSpPr>
        <p:spPr>
          <a:xfrm>
            <a:off x="10934390" y="2535318"/>
            <a:ext cx="1232870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000" b="1" kern="0" dirty="0">
                <a:solidFill>
                  <a:srgbClr val="C00000"/>
                </a:solidFill>
              </a:rPr>
              <a:t>DANH MỤC TƯƠNG ĐƯƠNG</a:t>
            </a:r>
            <a:endParaRPr lang="en-US" sz="2000" b="1" kern="0" dirty="0">
              <a:solidFill>
                <a:srgbClr val="C00000"/>
              </a:solidFill>
            </a:endParaRPr>
          </a:p>
        </p:txBody>
      </p:sp>
      <p:sp>
        <p:nvSpPr>
          <p:cNvPr id="70" name="Rectangle 11">
            <a:extLst>
              <a:ext uri="{FF2B5EF4-FFF2-40B4-BE49-F238E27FC236}">
                <a16:creationId xmlns:a16="http://schemas.microsoft.com/office/drawing/2014/main" xmlns="" id="{5A304CBA-B716-D742-A650-B15C38D020A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919484" y="3748717"/>
            <a:ext cx="127251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>
              <a:buClr>
                <a:srgbClr val="5F5F5F"/>
              </a:buClr>
              <a:buSzPct val="80000"/>
              <a:buFont typeface="Arial" pitchFamily="34" charset="0"/>
              <a:buChar char="•"/>
              <a:defRPr/>
            </a:pPr>
            <a:r>
              <a:rPr lang="vi-VN" sz="2800" b="1" kern="0" dirty="0"/>
              <a:t>9.000</a:t>
            </a:r>
            <a:endParaRPr lang="vi-VN" kern="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FBD09263-5C6E-2B46-B24B-8CC7955FC17F}"/>
              </a:ext>
            </a:extLst>
          </p:cNvPr>
          <p:cNvSpPr/>
          <p:nvPr/>
        </p:nvSpPr>
        <p:spPr>
          <a:xfrm>
            <a:off x="8307164" y="754504"/>
            <a:ext cx="119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vi-VN" sz="2400" b="1" kern="0" dirty="0">
                <a:solidFill>
                  <a:srgbClr val="C00000"/>
                </a:solidFill>
              </a:rPr>
              <a:t>TT21</a:t>
            </a:r>
            <a:endParaRPr lang="en-US" sz="2400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22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8">
            <a:extLst>
              <a:ext uri="{FF2B5EF4-FFF2-40B4-BE49-F238E27FC236}">
                <a16:creationId xmlns:a16="http://schemas.microsoft.com/office/drawing/2014/main" xmlns="" id="{B2DFF6C1-A217-E94D-93E8-80DF0EB6A93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9925" y="2584165"/>
            <a:ext cx="1635759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Thuốc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Máu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Dịch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truyền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Tiệt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khuẩn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vô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trùng</a:t>
            </a: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1" name="Rectangle 8">
            <a:extLst>
              <a:ext uri="{FF2B5EF4-FFF2-40B4-BE49-F238E27FC236}">
                <a16:creationId xmlns:a16="http://schemas.microsoft.com/office/drawing/2014/main" xmlns="" id="{82F433F9-51CC-1D40-B2E0-5B4DAE83A86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33997" y="2584165"/>
            <a:ext cx="1659055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Điện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nước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liên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lạc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>
                <a:latin typeface="Avenir Next Condensed" panose="020B0506020202020204" pitchFamily="34" charset="0"/>
              </a:rPr>
              <a:t>Thang </a:t>
            </a:r>
            <a:r>
              <a:rPr lang="en-US" sz="1400" dirty="0" err="1">
                <a:latin typeface="Avenir Next Condensed" panose="020B0506020202020204" pitchFamily="34" charset="0"/>
              </a:rPr>
              <a:t>máy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Xử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lý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chất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thải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rắn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Xử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lý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chất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thải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lỏng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Giặt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là</a:t>
            </a: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2" name="Rectangle 8">
            <a:extLst>
              <a:ext uri="{FF2B5EF4-FFF2-40B4-BE49-F238E27FC236}">
                <a16:creationId xmlns:a16="http://schemas.microsoft.com/office/drawing/2014/main" xmlns="" id="{A8C73428-A236-BA41-B398-106B398196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5122579" y="2584165"/>
            <a:ext cx="1588275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Sửa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chữa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Bảo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dưỡng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Kiểm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định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Kiểm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chuẩn</a:t>
            </a: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3" name="Rectangle 8">
            <a:extLst>
              <a:ext uri="{FF2B5EF4-FFF2-40B4-BE49-F238E27FC236}">
                <a16:creationId xmlns:a16="http://schemas.microsoft.com/office/drawing/2014/main" xmlns="" id="{99C1200F-32F5-F342-84C7-32939DF6C66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7628" y="2584165"/>
            <a:ext cx="1618298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47638" indent="-147638">
              <a:buFont typeface="Arial" panose="020B0604020202020204" pitchFamily="34" charset="0"/>
              <a:buChar char="•"/>
            </a:pP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4" name="Rectangle 8">
            <a:extLst>
              <a:ext uri="{FF2B5EF4-FFF2-40B4-BE49-F238E27FC236}">
                <a16:creationId xmlns:a16="http://schemas.microsoft.com/office/drawing/2014/main" xmlns="" id="{B9F6433A-9A6B-BE44-AD9D-743CE8EFB8C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035163" y="2584165"/>
            <a:ext cx="1835989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47638" indent="-147638">
              <a:buFont typeface="Arial" panose="020B0604020202020204" pitchFamily="34" charset="0"/>
              <a:buChar char="•"/>
            </a:pP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5" name="Rectangle 8">
            <a:extLst>
              <a:ext uri="{FF2B5EF4-FFF2-40B4-BE49-F238E27FC236}">
                <a16:creationId xmlns:a16="http://schemas.microsoft.com/office/drawing/2014/main" xmlns="" id="{24B166B7-DE48-254D-9C85-B5B214C6D8C3}"/>
              </a:ext>
            </a:extLst>
          </p:cNvPr>
          <p:cNvSpPr>
            <a:spLocks noChangeArrowheads="1"/>
          </p:cNvSpPr>
          <p:nvPr/>
        </p:nvSpPr>
        <p:spPr bwMode="gray">
          <a:xfrm>
            <a:off x="6740091" y="2584165"/>
            <a:ext cx="1618299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Lương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ngạch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bậc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Tiền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công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Phụ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cấp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theo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lương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>
                <a:latin typeface="Avenir Next Condensed" panose="020B0506020202020204" pitchFamily="34" charset="0"/>
              </a:rPr>
              <a:t>Chi </a:t>
            </a:r>
            <a:r>
              <a:rPr lang="en-US" sz="1400" dirty="0" err="1">
                <a:latin typeface="Avenir Next Condensed" panose="020B0506020202020204" pitchFamily="34" charset="0"/>
              </a:rPr>
              <a:t>đặc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thù</a:t>
            </a:r>
            <a:r>
              <a:rPr lang="en-US" sz="1400" dirty="0">
                <a:latin typeface="Avenir Next Condensed" panose="020B0506020202020204" pitchFamily="34" charset="0"/>
              </a:rPr>
              <a:t> (85)</a:t>
            </a:r>
          </a:p>
          <a:p>
            <a:pPr marL="147638" indent="-147638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Khoản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đóng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theo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qđ</a:t>
            </a: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86" name="Rectangle 8">
            <a:extLst>
              <a:ext uri="{FF2B5EF4-FFF2-40B4-BE49-F238E27FC236}">
                <a16:creationId xmlns:a16="http://schemas.microsoft.com/office/drawing/2014/main" xmlns="" id="{66708722-51DB-AD4B-AA6C-9FBD5D5D595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18586" y="2584165"/>
            <a:ext cx="1574135" cy="116058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89020"/>
                  <a:invGamma/>
                </a:srgbClr>
              </a:gs>
            </a:gsLst>
            <a:lin ang="5400000" scaled="1"/>
          </a:gradFill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/>
          <a:scene3d>
            <a:camera prst="legacyPerspectiveTop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F8F8F8"/>
            </a:extrusionClr>
          </a:sp3d>
        </p:spPr>
        <p:txBody>
          <a:bodyPr wrap="none" anchor="t">
            <a:flatTx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Bông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băng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cồn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gạc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Bơm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kim</a:t>
            </a:r>
            <a:r>
              <a:rPr lang="en-US" sz="1400" dirty="0">
                <a:latin typeface="Avenir Next Condensed" panose="020B0506020202020204" pitchFamily="34" charset="0"/>
              </a:rPr>
              <a:t> </a:t>
            </a:r>
            <a:r>
              <a:rPr lang="en-US" sz="1400" dirty="0" err="1">
                <a:latin typeface="Avenir Next Condensed" panose="020B0506020202020204" pitchFamily="34" charset="0"/>
              </a:rPr>
              <a:t>tiêm</a:t>
            </a:r>
            <a:endParaRPr lang="en-US" sz="1400" dirty="0">
              <a:latin typeface="Avenir Next Condensed" panose="020B0506020202020204" pitchFamily="34" charset="0"/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400" dirty="0" err="1">
                <a:latin typeface="Avenir Next Condensed" panose="020B0506020202020204" pitchFamily="34" charset="0"/>
              </a:rPr>
              <a:t>Găng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mũ</a:t>
            </a:r>
            <a:r>
              <a:rPr lang="en-US" sz="1400" dirty="0">
                <a:latin typeface="Avenir Next Condensed" panose="020B0506020202020204" pitchFamily="34" charset="0"/>
              </a:rPr>
              <a:t>, </a:t>
            </a:r>
            <a:r>
              <a:rPr lang="en-US" sz="1400" dirty="0" err="1">
                <a:latin typeface="Avenir Next Condensed" panose="020B0506020202020204" pitchFamily="34" charset="0"/>
              </a:rPr>
              <a:t>kh.trang</a:t>
            </a:r>
            <a:endParaRPr lang="en-US" sz="1400" dirty="0">
              <a:latin typeface="Avenir Next Condensed" panose="020B0506020202020204" pitchFamily="34" charset="0"/>
            </a:endParaRPr>
          </a:p>
        </p:txBody>
      </p:sp>
      <p:sp>
        <p:nvSpPr>
          <p:cNvPr id="75" name="Rectangle 31">
            <a:extLst>
              <a:ext uri="{FF2B5EF4-FFF2-40B4-BE49-F238E27FC236}">
                <a16:creationId xmlns:a16="http://schemas.microsoft.com/office/drawing/2014/main" xmlns="" id="{BA13C8DC-1B18-AD41-B0FD-3A65CCB2D22B}"/>
              </a:ext>
            </a:extLst>
          </p:cNvPr>
          <p:cNvSpPr>
            <a:spLocks noChangeArrowheads="1"/>
          </p:cNvSpPr>
          <p:nvPr/>
        </p:nvSpPr>
        <p:spPr bwMode="gray">
          <a:xfrm>
            <a:off x="153300" y="1803216"/>
            <a:ext cx="1964979" cy="734928"/>
          </a:xfrm>
          <a:prstGeom prst="cube">
            <a:avLst>
              <a:gd name="adj" fmla="val 12064"/>
            </a:avLst>
          </a:prstGeom>
          <a:gradFill>
            <a:gsLst>
              <a:gs pos="0">
                <a:srgbClr val="30F050"/>
              </a:gs>
              <a:gs pos="100000">
                <a:srgbClr val="01AF01"/>
              </a:gs>
            </a:gsLst>
            <a:path path="circle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Chi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phí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trực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tiếp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018CA46-7B02-6F43-ACEC-672045F82F6A}"/>
              </a:ext>
            </a:extLst>
          </p:cNvPr>
          <p:cNvGrpSpPr/>
          <p:nvPr/>
        </p:nvGrpSpPr>
        <p:grpSpPr bwMode="gray">
          <a:xfrm>
            <a:off x="384348" y="918063"/>
            <a:ext cx="11603182" cy="995046"/>
            <a:chOff x="472440" y="2905513"/>
            <a:chExt cx="8153400" cy="1127618"/>
          </a:xfrm>
          <a:effectLst/>
        </p:grpSpPr>
        <p:sp>
          <p:nvSpPr>
            <p:cNvPr id="19" name="Notched Right Arrow 18">
              <a:extLst>
                <a:ext uri="{FF2B5EF4-FFF2-40B4-BE49-F238E27FC236}">
                  <a16:creationId xmlns:a16="http://schemas.microsoft.com/office/drawing/2014/main" xmlns="" id="{D89F458E-76AF-7448-9022-3E63EF05B34B}"/>
                </a:ext>
              </a:extLst>
            </p:cNvPr>
            <p:cNvSpPr/>
            <p:nvPr/>
          </p:nvSpPr>
          <p:spPr bwMode="gray">
            <a:xfrm>
              <a:off x="472440" y="2905513"/>
              <a:ext cx="8153400" cy="1127618"/>
            </a:xfrm>
            <a:prstGeom prst="notchedRightArrow">
              <a:avLst>
                <a:gd name="adj1" fmla="val 58988"/>
                <a:gd name="adj2" fmla="val 54866"/>
              </a:avLst>
            </a:prstGeom>
            <a:gradFill flip="none" rotWithShape="1">
              <a:gsLst>
                <a:gs pos="23000">
                  <a:srgbClr val="FF0000"/>
                </a:gs>
                <a:gs pos="38000">
                  <a:srgbClr val="FFC000"/>
                </a:gs>
                <a:gs pos="80000">
                  <a:srgbClr val="1A9E2A"/>
                </a:gs>
                <a:gs pos="88000">
                  <a:srgbClr val="0070C0"/>
                </a:gs>
                <a:gs pos="100000">
                  <a:srgbClr val="0A2DC2"/>
                </a:gs>
              </a:gsLst>
              <a:lin ang="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5400000"/>
              </a:lightRig>
            </a:scene3d>
            <a:sp3d prstMaterial="dkEdge">
              <a:bevelT w="114300" h="50800"/>
              <a:contourClr>
                <a:srgbClr val="000000"/>
              </a:contourClr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4228E6DE-FD4A-7744-B932-2EE391A47503}"/>
                </a:ext>
              </a:extLst>
            </p:cNvPr>
            <p:cNvSpPr/>
            <p:nvPr/>
          </p:nvSpPr>
          <p:spPr bwMode="gray">
            <a:xfrm>
              <a:off x="859536" y="3187314"/>
              <a:ext cx="7086600" cy="4572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30000">
                  <a:srgbClr val="FFFFFF">
                    <a:alpha val="80000"/>
                  </a:srgbClr>
                </a:gs>
                <a:gs pos="60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EDAB6DA0-E38A-6D47-8295-44BE323383E5}"/>
                </a:ext>
              </a:extLst>
            </p:cNvPr>
            <p:cNvSpPr/>
            <p:nvPr/>
          </p:nvSpPr>
          <p:spPr bwMode="gray">
            <a:xfrm>
              <a:off x="859536" y="3705864"/>
              <a:ext cx="7086600" cy="27432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30000">
                  <a:srgbClr val="FFFFFF">
                    <a:alpha val="50000"/>
                  </a:srgbClr>
                </a:gs>
                <a:gs pos="6000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1F2CEDD8-FFB7-374A-BBED-D747EF0E9481}"/>
              </a:ext>
            </a:extLst>
          </p:cNvPr>
          <p:cNvSpPr/>
          <p:nvPr/>
        </p:nvSpPr>
        <p:spPr bwMode="gray">
          <a:xfrm>
            <a:off x="796221" y="1200144"/>
            <a:ext cx="7553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1995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3EC3E73-733C-344A-AD63-E1B441F856A6}"/>
              </a:ext>
            </a:extLst>
          </p:cNvPr>
          <p:cNvSpPr/>
          <p:nvPr/>
        </p:nvSpPr>
        <p:spPr bwMode="gray">
          <a:xfrm>
            <a:off x="2186128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2006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196897C-ADED-154F-B092-86769161BCD0}"/>
              </a:ext>
            </a:extLst>
          </p:cNvPr>
          <p:cNvSpPr/>
          <p:nvPr/>
        </p:nvSpPr>
        <p:spPr bwMode="gray">
          <a:xfrm>
            <a:off x="4241047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78F75A0-7EE1-774A-A9EF-AD758FD1DED5}"/>
              </a:ext>
            </a:extLst>
          </p:cNvPr>
          <p:cNvSpPr/>
          <p:nvPr/>
        </p:nvSpPr>
        <p:spPr bwMode="gray">
          <a:xfrm>
            <a:off x="5844709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2016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C1CBA4C-D346-7E4B-8111-697F7CDCE418}"/>
              </a:ext>
            </a:extLst>
          </p:cNvPr>
          <p:cNvSpPr/>
          <p:nvPr/>
        </p:nvSpPr>
        <p:spPr bwMode="gray">
          <a:xfrm>
            <a:off x="7448371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2017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503C7BA9-D8C5-3E41-86B8-BA4A881E6749}"/>
              </a:ext>
            </a:extLst>
          </p:cNvPr>
          <p:cNvSpPr/>
          <p:nvPr/>
        </p:nvSpPr>
        <p:spPr bwMode="gray">
          <a:xfrm>
            <a:off x="8672033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2018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02833233-E7AC-1B4A-8AE4-152AAF051034}"/>
              </a:ext>
            </a:extLst>
          </p:cNvPr>
          <p:cNvSpPr/>
          <p:nvPr/>
        </p:nvSpPr>
        <p:spPr bwMode="gray">
          <a:xfrm>
            <a:off x="706202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90F666FE-83C8-F147-A7D2-83485E38078B}"/>
              </a:ext>
            </a:extLst>
          </p:cNvPr>
          <p:cNvSpPr/>
          <p:nvPr/>
        </p:nvSpPr>
        <p:spPr bwMode="gray">
          <a:xfrm>
            <a:off x="4143423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D6B5066B-B031-4C42-B521-5CE6800E82F7}"/>
              </a:ext>
            </a:extLst>
          </p:cNvPr>
          <p:cNvSpPr/>
          <p:nvPr/>
        </p:nvSpPr>
        <p:spPr bwMode="gray">
          <a:xfrm>
            <a:off x="5743282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062F5F01-2628-FD41-833B-F457F1ADBC8D}"/>
              </a:ext>
            </a:extLst>
          </p:cNvPr>
          <p:cNvSpPr/>
          <p:nvPr/>
        </p:nvSpPr>
        <p:spPr bwMode="gray">
          <a:xfrm>
            <a:off x="7343141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C0FFBC22-EA1A-DC40-9C1F-9B49314B85AD}"/>
              </a:ext>
            </a:extLst>
          </p:cNvPr>
          <p:cNvSpPr/>
          <p:nvPr/>
        </p:nvSpPr>
        <p:spPr bwMode="gray">
          <a:xfrm>
            <a:off x="8563000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B8C96EC7-1103-684B-BB40-7085881E5703}"/>
              </a:ext>
            </a:extLst>
          </p:cNvPr>
          <p:cNvSpPr/>
          <p:nvPr/>
        </p:nvSpPr>
        <p:spPr bwMode="gray">
          <a:xfrm>
            <a:off x="2092307" y="13332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0135503-4DF9-FF4C-BD26-C28024891B44}"/>
              </a:ext>
            </a:extLst>
          </p:cNvPr>
          <p:cNvSpPr/>
          <p:nvPr/>
        </p:nvSpPr>
        <p:spPr bwMode="gray">
          <a:xfrm>
            <a:off x="10655695" y="1200144"/>
            <a:ext cx="7553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2020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xmlns="" id="{569B7B55-0124-1040-AD25-6E733033D56A}"/>
              </a:ext>
            </a:extLst>
          </p:cNvPr>
          <p:cNvSpPr/>
          <p:nvPr/>
        </p:nvSpPr>
        <p:spPr bwMode="gray">
          <a:xfrm>
            <a:off x="10542858" y="1352691"/>
            <a:ext cx="109728" cy="109728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46000">
                <a:schemeClr val="accent3"/>
              </a:gs>
              <a:gs pos="100000">
                <a:schemeClr val="accent3">
                  <a:lumMod val="5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6200" b="1" i="1">
              <a:gradFill flip="none" rotWithShape="1">
                <a:gsLst>
                  <a:gs pos="0">
                    <a:schemeClr val="lt1">
                      <a:shade val="30000"/>
                      <a:satMod val="115000"/>
                      <a:alpha val="20000"/>
                    </a:schemeClr>
                  </a:gs>
                  <a:gs pos="50000">
                    <a:schemeClr val="lt1">
                      <a:shade val="67500"/>
                      <a:satMod val="115000"/>
                      <a:alpha val="20000"/>
                    </a:schemeClr>
                  </a:gs>
                  <a:gs pos="100000">
                    <a:schemeClr val="lt1">
                      <a:shade val="100000"/>
                      <a:satMod val="115000"/>
                      <a:alpha val="20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8C5EE1D5-495C-8C4C-9D76-7DA9AA9B0B80}"/>
              </a:ext>
            </a:extLst>
          </p:cNvPr>
          <p:cNvSpPr txBox="1"/>
          <p:nvPr/>
        </p:nvSpPr>
        <p:spPr>
          <a:xfrm>
            <a:off x="1101572" y="4458661"/>
            <a:ext cx="966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cs typeface="Arial" charset="0"/>
              </a:rPr>
              <a:t>TT03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148CAA90-DC46-9842-9A04-D554618904E1}"/>
              </a:ext>
            </a:extLst>
          </p:cNvPr>
          <p:cNvSpPr txBox="1"/>
          <p:nvPr/>
        </p:nvSpPr>
        <p:spPr>
          <a:xfrm>
            <a:off x="1924085" y="5065987"/>
            <a:ext cx="1101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cs typeface="Arial" charset="0"/>
              </a:rPr>
              <a:t>TT04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614224B5-58FE-FA4F-B553-9055469B71BB}"/>
              </a:ext>
            </a:extLst>
          </p:cNvPr>
          <p:cNvSpPr txBox="1"/>
          <p:nvPr/>
        </p:nvSpPr>
        <p:spPr>
          <a:xfrm>
            <a:off x="4402468" y="5623022"/>
            <a:ext cx="1421336" cy="87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2400" b="1" dirty="0">
                <a:cs typeface="Arial" charset="0"/>
              </a:rPr>
              <a:t>TT37</a:t>
            </a:r>
          </a:p>
          <a:p>
            <a:pPr algn="ctr">
              <a:lnSpc>
                <a:spcPts val="2000"/>
              </a:lnSpc>
            </a:pPr>
            <a:r>
              <a:rPr lang="en-US" sz="2400" b="1" dirty="0">
                <a:cs typeface="Arial" charset="0"/>
              </a:rPr>
              <a:t>TT02</a:t>
            </a:r>
          </a:p>
          <a:p>
            <a:pPr algn="ctr">
              <a:lnSpc>
                <a:spcPts val="2000"/>
              </a:lnSpc>
            </a:pPr>
            <a:r>
              <a:rPr lang="en-US" sz="2400" b="1" dirty="0">
                <a:cs typeface="Arial" charset="0"/>
              </a:rPr>
              <a:t>TT15</a:t>
            </a:r>
          </a:p>
        </p:txBody>
      </p:sp>
      <p:sp>
        <p:nvSpPr>
          <p:cNvPr id="47" name="Rectangle 31">
            <a:extLst>
              <a:ext uri="{FF2B5EF4-FFF2-40B4-BE49-F238E27FC236}">
                <a16:creationId xmlns:a16="http://schemas.microsoft.com/office/drawing/2014/main" xmlns="" id="{348F4718-EE6E-404D-AF26-3E96ECE6F391}"/>
              </a:ext>
            </a:extLst>
          </p:cNvPr>
          <p:cNvSpPr>
            <a:spLocks noChangeArrowheads="1"/>
          </p:cNvSpPr>
          <p:nvPr/>
        </p:nvSpPr>
        <p:spPr bwMode="gray">
          <a:xfrm>
            <a:off x="1810321" y="1800268"/>
            <a:ext cx="1964979" cy="734928"/>
          </a:xfrm>
          <a:prstGeom prst="cube">
            <a:avLst>
              <a:gd name="adj" fmla="val 12064"/>
            </a:avLst>
          </a:prstGeom>
          <a:gradFill>
            <a:gsLst>
              <a:gs pos="0">
                <a:srgbClr val="30F050"/>
              </a:gs>
              <a:gs pos="100000">
                <a:srgbClr val="92D050"/>
              </a:gs>
            </a:gsLst>
            <a:path path="circle">
              <a:fillToRect l="100000" t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Vật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tư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y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tế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thay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thế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8" name="Rectangle 31">
            <a:extLst>
              <a:ext uri="{FF2B5EF4-FFF2-40B4-BE49-F238E27FC236}">
                <a16:creationId xmlns:a16="http://schemas.microsoft.com/office/drawing/2014/main" xmlns="" id="{41EE2BA1-B356-DB4B-BA74-BC4E22CC921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13939" y="1800268"/>
            <a:ext cx="1964979" cy="734928"/>
          </a:xfrm>
          <a:prstGeom prst="cube">
            <a:avLst>
              <a:gd name="adj" fmla="val 11364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Điện</a:t>
            </a:r>
            <a:r>
              <a:rPr lang="en-US" sz="2000" b="1" spc="-110" dirty="0">
                <a:solidFill>
                  <a:srgbClr val="002060"/>
                </a:solidFill>
                <a:latin typeface="Calibri" pitchFamily="34" charset="0"/>
              </a:rPr>
              <a:t>, </a:t>
            </a:r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nước</a:t>
            </a:r>
            <a:r>
              <a:rPr lang="en-US" sz="2000" b="1" spc="-110" dirty="0">
                <a:solidFill>
                  <a:srgbClr val="002060"/>
                </a:solidFill>
                <a:latin typeface="Calibri" pitchFamily="34" charset="0"/>
              </a:rPr>
              <a:t>, </a:t>
            </a:r>
          </a:p>
          <a:p>
            <a:pPr algn="ctr"/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xử</a:t>
            </a:r>
            <a:r>
              <a:rPr lang="en-US" sz="2000" b="1" spc="-110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lý</a:t>
            </a:r>
            <a:r>
              <a:rPr lang="en-US" sz="2000" b="1" spc="-110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chất</a:t>
            </a:r>
            <a:r>
              <a:rPr lang="en-US" sz="2000" b="1" spc="-110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spc="-110" dirty="0" err="1">
                <a:solidFill>
                  <a:srgbClr val="002060"/>
                </a:solidFill>
                <a:latin typeface="Calibri" pitchFamily="34" charset="0"/>
              </a:rPr>
              <a:t>thải</a:t>
            </a:r>
            <a:endParaRPr lang="en-US" sz="2000" b="1" spc="-11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1" name="Rectangle 31">
            <a:extLst>
              <a:ext uri="{FF2B5EF4-FFF2-40B4-BE49-F238E27FC236}">
                <a16:creationId xmlns:a16="http://schemas.microsoft.com/office/drawing/2014/main" xmlns="" id="{B1B11407-C204-CB43-ADD1-DC2096B0F7B7}"/>
              </a:ext>
            </a:extLst>
          </p:cNvPr>
          <p:cNvSpPr>
            <a:spLocks noChangeArrowheads="1"/>
          </p:cNvSpPr>
          <p:nvPr/>
        </p:nvSpPr>
        <p:spPr bwMode="gray">
          <a:xfrm>
            <a:off x="5073070" y="1800268"/>
            <a:ext cx="1964979" cy="734928"/>
          </a:xfrm>
          <a:prstGeom prst="cube">
            <a:avLst>
              <a:gd name="adj" fmla="val 13636"/>
            </a:avLst>
          </a:prstGeom>
          <a:gradFill>
            <a:gsLst>
              <a:gs pos="0">
                <a:srgbClr val="FFFF00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Bảo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dưỡng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thiết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bị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2" name="Rectangle 31">
            <a:extLst>
              <a:ext uri="{FF2B5EF4-FFF2-40B4-BE49-F238E27FC236}">
                <a16:creationId xmlns:a16="http://schemas.microsoft.com/office/drawing/2014/main" xmlns="" id="{C456B110-5EC1-F54D-AD8D-9315C85789C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710854" y="1800268"/>
            <a:ext cx="1964979" cy="734928"/>
          </a:xfrm>
          <a:prstGeom prst="cube">
            <a:avLst>
              <a:gd name="adj" fmla="val 13636"/>
            </a:avLst>
          </a:prstGeom>
          <a:gradFill>
            <a:gsLst>
              <a:gs pos="0">
                <a:srgbClr val="FFFF00"/>
              </a:gs>
              <a:gs pos="99000">
                <a:schemeClr val="accent4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Phụ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cấp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, </a:t>
            </a: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Lương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3" name="Rectangle 31">
            <a:extLst>
              <a:ext uri="{FF2B5EF4-FFF2-40B4-BE49-F238E27FC236}">
                <a16:creationId xmlns:a16="http://schemas.microsoft.com/office/drawing/2014/main" xmlns="" id="{0D8A0FB3-D208-8A45-8C93-D97381B271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58390" y="1800268"/>
            <a:ext cx="1964979" cy="734928"/>
          </a:xfrm>
          <a:prstGeom prst="cube">
            <a:avLst>
              <a:gd name="adj" fmla="val 13636"/>
            </a:avLst>
          </a:prstGeom>
          <a:gradFill>
            <a:gsLst>
              <a:gs pos="0">
                <a:srgbClr val="FFFF00"/>
              </a:gs>
              <a:gs pos="99000">
                <a:srgbClr val="C00000"/>
              </a:gs>
            </a:gsLst>
            <a:path path="circl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Chi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phí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quản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lý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4" name="Rectangle 31">
            <a:extLst>
              <a:ext uri="{FF2B5EF4-FFF2-40B4-BE49-F238E27FC236}">
                <a16:creationId xmlns:a16="http://schemas.microsoft.com/office/drawing/2014/main" xmlns="" id="{9F8483F3-D19D-D246-9BDF-1C66D10F2BB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005926" y="1800268"/>
            <a:ext cx="1964979" cy="734928"/>
          </a:xfrm>
          <a:prstGeom prst="cube">
            <a:avLst>
              <a:gd name="adj" fmla="val 13636"/>
            </a:avLst>
          </a:prstGeom>
          <a:gradFill>
            <a:gsLst>
              <a:gs pos="0">
                <a:srgbClr val="FFFF00"/>
              </a:gs>
              <a:gs pos="99000">
                <a:srgbClr val="FF0000"/>
              </a:gs>
            </a:gsLst>
            <a:path path="circl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flatTx/>
          </a:bodyPr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Khấu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hao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tài</a:t>
            </a:r>
            <a:r>
              <a:rPr lang="en-US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libri" pitchFamily="34" charset="0"/>
              </a:rPr>
              <a:t>sản</a:t>
            </a:r>
            <a:endParaRPr lang="en-US" sz="20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76" name="Pentagon 75">
            <a:extLst>
              <a:ext uri="{FF2B5EF4-FFF2-40B4-BE49-F238E27FC236}">
                <a16:creationId xmlns:a16="http://schemas.microsoft.com/office/drawing/2014/main" xmlns="" id="{818ACC69-19F7-E04B-B6C8-5A4FABF52639}"/>
              </a:ext>
            </a:extLst>
          </p:cNvPr>
          <p:cNvSpPr/>
          <p:nvPr/>
        </p:nvSpPr>
        <p:spPr>
          <a:xfrm>
            <a:off x="153299" y="3830999"/>
            <a:ext cx="2972863" cy="518890"/>
          </a:xfrm>
          <a:prstGeom prst="homePlate">
            <a:avLst>
              <a:gd name="adj" fmla="val 40833"/>
            </a:avLst>
          </a:prstGeom>
          <a:solidFill>
            <a:srgbClr val="45CDFF"/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anchor="ctr"/>
          <a:lstStyle/>
          <a:p>
            <a:pPr algn="ctr">
              <a:defRPr/>
            </a:pPr>
            <a:r>
              <a:rPr lang="en-US" sz="2000" b="1" dirty="0">
                <a:latin typeface="Calibri" pitchFamily="34" charset="0"/>
              </a:rPr>
              <a:t>337</a:t>
            </a:r>
          </a:p>
        </p:txBody>
      </p:sp>
      <p:sp>
        <p:nvSpPr>
          <p:cNvPr id="77" name="Pentagon 76">
            <a:extLst>
              <a:ext uri="{FF2B5EF4-FFF2-40B4-BE49-F238E27FC236}">
                <a16:creationId xmlns:a16="http://schemas.microsoft.com/office/drawing/2014/main" xmlns="" id="{751CA733-49EF-6244-8B25-2AE3DCEB901F}"/>
              </a:ext>
            </a:extLst>
          </p:cNvPr>
          <p:cNvSpPr/>
          <p:nvPr/>
        </p:nvSpPr>
        <p:spPr>
          <a:xfrm>
            <a:off x="1938631" y="4417830"/>
            <a:ext cx="2648197" cy="562916"/>
          </a:xfrm>
          <a:prstGeom prst="homePlate">
            <a:avLst>
              <a:gd name="adj" fmla="val 40833"/>
            </a:avLst>
          </a:prstGeom>
          <a:solidFill>
            <a:srgbClr val="45CDFF"/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anchor="ctr"/>
          <a:lstStyle/>
          <a:p>
            <a:pPr>
              <a:defRPr/>
            </a:pPr>
            <a:r>
              <a:rPr lang="en-US" sz="2000" b="1" dirty="0">
                <a:latin typeface="Calibri" pitchFamily="34" charset="0"/>
              </a:rPr>
              <a:t>900 + C2.7</a:t>
            </a:r>
          </a:p>
        </p:txBody>
      </p:sp>
      <p:sp>
        <p:nvSpPr>
          <p:cNvPr id="78" name="Pentagon 77">
            <a:extLst>
              <a:ext uri="{FF2B5EF4-FFF2-40B4-BE49-F238E27FC236}">
                <a16:creationId xmlns:a16="http://schemas.microsoft.com/office/drawing/2014/main" xmlns="" id="{186B0E29-E080-8F4C-A5F0-1D0C08857E43}"/>
              </a:ext>
            </a:extLst>
          </p:cNvPr>
          <p:cNvSpPr/>
          <p:nvPr/>
        </p:nvSpPr>
        <p:spPr>
          <a:xfrm>
            <a:off x="2876781" y="5064045"/>
            <a:ext cx="3834074" cy="460494"/>
          </a:xfrm>
          <a:prstGeom prst="homePlate">
            <a:avLst>
              <a:gd name="adj" fmla="val 40833"/>
            </a:avLst>
          </a:prstGeom>
          <a:solidFill>
            <a:srgbClr val="45CDFF"/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anchor="ctr"/>
          <a:lstStyle/>
          <a:p>
            <a:pPr>
              <a:defRPr/>
            </a:pPr>
            <a:r>
              <a:rPr lang="en-US" sz="2000" b="1" spc="-120" dirty="0">
                <a:latin typeface="Calibri" pitchFamily="34" charset="0"/>
              </a:rPr>
              <a:t>826 (TT03) + 443 (TT04)+ C4</a:t>
            </a:r>
          </a:p>
        </p:txBody>
      </p:sp>
      <p:sp>
        <p:nvSpPr>
          <p:cNvPr id="79" name="Pentagon 78">
            <a:extLst>
              <a:ext uri="{FF2B5EF4-FFF2-40B4-BE49-F238E27FC236}">
                <a16:creationId xmlns:a16="http://schemas.microsoft.com/office/drawing/2014/main" xmlns="" id="{A1785FF9-DBEC-854C-80E7-625AD13A9C20}"/>
              </a:ext>
            </a:extLst>
          </p:cNvPr>
          <p:cNvSpPr/>
          <p:nvPr/>
        </p:nvSpPr>
        <p:spPr>
          <a:xfrm>
            <a:off x="5584356" y="5593279"/>
            <a:ext cx="3091478" cy="736267"/>
          </a:xfrm>
          <a:prstGeom prst="homePlate">
            <a:avLst>
              <a:gd name="adj" fmla="val 40833"/>
            </a:avLst>
          </a:prstGeom>
          <a:solidFill>
            <a:srgbClr val="45CDFF"/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anchor="ctr"/>
          <a:lstStyle/>
          <a:p>
            <a:pPr>
              <a:defRPr/>
            </a:pPr>
            <a:r>
              <a:rPr lang="en-US" sz="2000" b="1" spc="-120" dirty="0">
                <a:latin typeface="Calibri" pitchFamily="34" charset="0"/>
              </a:rPr>
              <a:t>1.901  </a:t>
            </a:r>
          </a:p>
          <a:p>
            <a:pPr>
              <a:defRPr/>
            </a:pPr>
            <a:r>
              <a:rPr lang="en-US" sz="2000" b="1" spc="-120" dirty="0" err="1">
                <a:latin typeface="Calibri" pitchFamily="34" charset="0"/>
              </a:rPr>
              <a:t>Tương</a:t>
            </a:r>
            <a:r>
              <a:rPr lang="en-US" sz="2000" b="1" spc="-120" dirty="0">
                <a:latin typeface="Calibri" pitchFamily="34" charset="0"/>
              </a:rPr>
              <a:t> </a:t>
            </a:r>
            <a:r>
              <a:rPr lang="en-US" sz="2000" b="1" spc="-120" dirty="0" err="1">
                <a:latin typeface="Calibri" pitchFamily="34" charset="0"/>
              </a:rPr>
              <a:t>đương</a:t>
            </a:r>
            <a:r>
              <a:rPr lang="en-US" sz="2000" b="1" spc="-120" dirty="0">
                <a:latin typeface="Calibri" pitchFamily="34" charset="0"/>
              </a:rPr>
              <a:t>  9.000+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F4D237DD-2EC0-FE4B-A707-ABF748A50FDB}"/>
              </a:ext>
            </a:extLst>
          </p:cNvPr>
          <p:cNvSpPr txBox="1"/>
          <p:nvPr/>
        </p:nvSpPr>
        <p:spPr>
          <a:xfrm>
            <a:off x="2602838" y="6356779"/>
            <a:ext cx="835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pitchFamily="34" charset="0"/>
              </a:rPr>
              <a:t>DỊCH VỤ CHẤT LƯỢNG - TÍNH ĐÚNG - TRẢ ĐỦ</a:t>
            </a: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B731777-C127-8F4D-99FD-3E8EAF570866}"/>
              </a:ext>
            </a:extLst>
          </p:cNvPr>
          <p:cNvSpPr txBox="1"/>
          <p:nvPr/>
        </p:nvSpPr>
        <p:spPr>
          <a:xfrm>
            <a:off x="167779" y="3880165"/>
            <a:ext cx="966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cs typeface="Arial" charset="0"/>
              </a:rPr>
              <a:t>TT14</a:t>
            </a:r>
          </a:p>
        </p:txBody>
      </p:sp>
      <p:sp>
        <p:nvSpPr>
          <p:cNvPr id="45" name="Title 16">
            <a:extLst>
              <a:ext uri="{FF2B5EF4-FFF2-40B4-BE49-F238E27FC236}">
                <a16:creationId xmlns:a16="http://schemas.microsoft.com/office/drawing/2014/main" xmlns="" id="{CA9B301A-420B-7B4A-B997-77D306FF1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8251"/>
            <a:ext cx="10515600" cy="699667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b="1" dirty="0" err="1"/>
              <a:t>Lộ</a:t>
            </a:r>
            <a:r>
              <a:rPr lang="en-US" b="1" dirty="0"/>
              <a:t> </a:t>
            </a:r>
            <a:r>
              <a:rPr lang="en-US" b="1" dirty="0" err="1"/>
              <a:t>trình</a:t>
            </a:r>
            <a:r>
              <a:rPr lang="en-US" b="1" dirty="0"/>
              <a:t> </a:t>
            </a:r>
            <a:r>
              <a:rPr lang="en-US" b="1" dirty="0" err="1"/>
              <a:t>xây</a:t>
            </a:r>
            <a:r>
              <a:rPr lang="en-US" b="1" dirty="0"/>
              <a:t> </a:t>
            </a:r>
            <a:r>
              <a:rPr lang="en-US" b="1" dirty="0" err="1"/>
              <a:t>dựng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dịch</a:t>
            </a:r>
            <a:r>
              <a:rPr lang="en-US" b="1" dirty="0"/>
              <a:t> </a:t>
            </a:r>
            <a:r>
              <a:rPr lang="en-US" b="1" dirty="0" err="1"/>
              <a:t>vụ</a:t>
            </a:r>
            <a:r>
              <a:rPr lang="en-US" b="1" dirty="0"/>
              <a:t> y </a:t>
            </a:r>
            <a:r>
              <a:rPr lang="en-US" b="1" dirty="0" err="1"/>
              <a:t>tế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err="1"/>
              <a:t>tiến</a:t>
            </a:r>
            <a:r>
              <a:rPr lang="en-US" b="1" dirty="0"/>
              <a:t> </a:t>
            </a:r>
            <a:r>
              <a:rPr lang="en-US" b="1" dirty="0" err="1"/>
              <a:t>dần</a:t>
            </a:r>
            <a:r>
              <a:rPr lang="en-US" b="1" dirty="0"/>
              <a:t> </a:t>
            </a:r>
            <a:r>
              <a:rPr lang="en-US" b="1" dirty="0" err="1"/>
              <a:t>tới</a:t>
            </a:r>
            <a:r>
              <a:rPr lang="en-US" b="1" dirty="0"/>
              <a:t> </a:t>
            </a:r>
            <a:r>
              <a:rPr lang="en-US" b="1" dirty="0" err="1"/>
              <a:t>tính</a:t>
            </a:r>
            <a:r>
              <a:rPr lang="en-US" b="1" dirty="0"/>
              <a:t> </a:t>
            </a:r>
            <a:r>
              <a:rPr lang="en-US" b="1" dirty="0" err="1"/>
              <a:t>đúng</a:t>
            </a:r>
            <a:r>
              <a:rPr lang="en-US" b="1" dirty="0"/>
              <a:t> </a:t>
            </a:r>
            <a:r>
              <a:rPr lang="en-US" b="1" dirty="0" err="1"/>
              <a:t>tính</a:t>
            </a:r>
            <a:r>
              <a:rPr lang="en-US" b="1" dirty="0"/>
              <a:t> </a:t>
            </a:r>
            <a:r>
              <a:rPr lang="en-US" b="1" dirty="0" err="1"/>
              <a:t>đủ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tự</a:t>
            </a:r>
            <a:r>
              <a:rPr lang="en-US" b="1" dirty="0"/>
              <a:t> </a:t>
            </a:r>
            <a:r>
              <a:rPr lang="en-US" b="1" dirty="0" err="1"/>
              <a:t>chủ</a:t>
            </a:r>
            <a:r>
              <a:rPr lang="en-US" b="1" dirty="0"/>
              <a:t> </a:t>
            </a:r>
            <a:r>
              <a:rPr lang="en-US" b="1" dirty="0" err="1"/>
              <a:t>tài</a:t>
            </a:r>
            <a:r>
              <a:rPr lang="en-US" b="1" dirty="0"/>
              <a:t> </a:t>
            </a:r>
            <a:r>
              <a:rPr lang="en-US" b="1" dirty="0" err="1"/>
              <a:t>chính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736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FD412E-FD71-344B-932F-820215553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272" y="-363084"/>
            <a:ext cx="3914335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xmlns="" id="{7D482171-0680-E94D-A52D-C4B2F975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15" y="680185"/>
            <a:ext cx="6531428" cy="848533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/>
              <a:t>Thông</a:t>
            </a:r>
            <a:r>
              <a:rPr lang="en-US" b="1" dirty="0"/>
              <a:t> </a:t>
            </a:r>
            <a:r>
              <a:rPr lang="en-US" b="1" dirty="0" err="1"/>
              <a:t>tư</a:t>
            </a:r>
            <a:r>
              <a:rPr lang="en-US" b="1" dirty="0"/>
              <a:t> 15/2018/TT-BYT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6DED643-2ABC-554B-BC0B-1B84D9754CAF}"/>
              </a:ext>
            </a:extLst>
          </p:cNvPr>
          <p:cNvSpPr txBox="1"/>
          <p:nvPr/>
        </p:nvSpPr>
        <p:spPr>
          <a:xfrm>
            <a:off x="1426029" y="1865587"/>
            <a:ext cx="4082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cs typeface="Arial" charset="0"/>
              </a:rPr>
              <a:t>1.901 </a:t>
            </a:r>
            <a:r>
              <a:rPr lang="en-US" sz="2400" b="1" dirty="0" err="1">
                <a:cs typeface="Arial" charset="0"/>
              </a:rPr>
              <a:t>giá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dịch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vụ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kỹ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thuật</a:t>
            </a:r>
            <a:endParaRPr lang="en-US" sz="2400" b="1" dirty="0">
              <a:cs typeface="Arial" charset="0"/>
            </a:endParaRPr>
          </a:p>
          <a:p>
            <a:pPr algn="ctr"/>
            <a:r>
              <a:rPr lang="en-US" sz="2400" b="1" dirty="0">
                <a:cs typeface="Arial" charset="0"/>
              </a:rPr>
              <a:t>7 </a:t>
            </a:r>
            <a:r>
              <a:rPr lang="en-US" sz="2400" b="1" dirty="0" err="1">
                <a:cs typeface="Arial" charset="0"/>
              </a:rPr>
              <a:t>giá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Khám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bệnh</a:t>
            </a:r>
            <a:endParaRPr lang="en-US" sz="2400" b="1" dirty="0">
              <a:cs typeface="Arial" charset="0"/>
            </a:endParaRPr>
          </a:p>
          <a:p>
            <a:pPr algn="ctr"/>
            <a:r>
              <a:rPr lang="en-US" sz="2400" b="1" dirty="0">
                <a:cs typeface="Arial" charset="0"/>
              </a:rPr>
              <a:t>41 </a:t>
            </a:r>
            <a:r>
              <a:rPr lang="en-US" sz="2400" b="1" dirty="0" err="1">
                <a:cs typeface="Arial" charset="0"/>
              </a:rPr>
              <a:t>giá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Giường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bệnh</a:t>
            </a:r>
            <a:endParaRPr lang="en-US" sz="2400" b="1" dirty="0"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4CD3E93-70F4-5148-9332-B9BACD39B634}"/>
              </a:ext>
            </a:extLst>
          </p:cNvPr>
          <p:cNvSpPr txBox="1"/>
          <p:nvPr/>
        </p:nvSpPr>
        <p:spPr>
          <a:xfrm>
            <a:off x="1366158" y="3215651"/>
            <a:ext cx="4082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cs typeface="Arial" charset="0"/>
              </a:rPr>
              <a:t>Điều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chỉnh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ghi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chú</a:t>
            </a:r>
            <a:r>
              <a:rPr lang="en-US" sz="2400" b="1" dirty="0">
                <a:cs typeface="Arial" charset="0"/>
              </a:rPr>
              <a:t>: 90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3C98CAF-F119-6C42-9973-9D63D98B0A33}"/>
              </a:ext>
            </a:extLst>
          </p:cNvPr>
          <p:cNvSpPr txBox="1"/>
          <p:nvPr/>
        </p:nvSpPr>
        <p:spPr>
          <a:xfrm>
            <a:off x="1366158" y="3827051"/>
            <a:ext cx="4082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cs typeface="Arial" charset="0"/>
              </a:rPr>
              <a:t>Bổ</a:t>
            </a:r>
            <a:r>
              <a:rPr lang="en-US" sz="2400" b="1" dirty="0">
                <a:cs typeface="Arial" charset="0"/>
              </a:rPr>
              <a:t> sung </a:t>
            </a:r>
            <a:r>
              <a:rPr lang="en-US" sz="2400" b="1" dirty="0" err="1">
                <a:cs typeface="Arial" charset="0"/>
              </a:rPr>
              <a:t>giá</a:t>
            </a:r>
            <a:r>
              <a:rPr lang="en-US" sz="2400" b="1" dirty="0">
                <a:cs typeface="Arial" charset="0"/>
              </a:rPr>
              <a:t> </a:t>
            </a:r>
            <a:r>
              <a:rPr lang="en-US" sz="2400" b="1" dirty="0" err="1">
                <a:cs typeface="Arial" charset="0"/>
              </a:rPr>
              <a:t>mới</a:t>
            </a:r>
            <a:r>
              <a:rPr lang="en-US" sz="2400" b="1" dirty="0">
                <a:cs typeface="Arial" charset="0"/>
              </a:rPr>
              <a:t>: 12</a:t>
            </a:r>
          </a:p>
        </p:txBody>
      </p:sp>
    </p:spTree>
    <p:extLst>
      <p:ext uri="{BB962C8B-B14F-4D97-AF65-F5344CB8AC3E}">
        <p14:creationId xmlns:p14="http://schemas.microsoft.com/office/powerpoint/2010/main" val="34342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E594A1-29B1-A941-B788-9A42B62F4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</p:spPr>
        <p:txBody>
          <a:bodyPr>
            <a:noAutofit/>
          </a:bodyPr>
          <a:lstStyle/>
          <a:p>
            <a:pPr algn="ctr"/>
            <a:r>
              <a:rPr lang="en-US" b="1" dirty="0" err="1"/>
              <a:t>Tách</a:t>
            </a:r>
            <a:r>
              <a:rPr lang="en-US" b="1" dirty="0"/>
              <a:t>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mã</a:t>
            </a:r>
            <a:r>
              <a:rPr lang="en-US" b="1" dirty="0"/>
              <a:t> </a:t>
            </a:r>
            <a:r>
              <a:rPr lang="en-US" b="1" dirty="0" err="1"/>
              <a:t>thanh</a:t>
            </a:r>
            <a:r>
              <a:rPr lang="en-US" b="1" dirty="0"/>
              <a:t> </a:t>
            </a:r>
            <a:r>
              <a:rPr lang="en-US" b="1" dirty="0" err="1"/>
              <a:t>toán</a:t>
            </a:r>
            <a:endParaRPr 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D60A913D-50E8-434D-9FE1-DB23844380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231202"/>
              </p:ext>
            </p:extLst>
          </p:nvPr>
        </p:nvGraphicFramePr>
        <p:xfrm>
          <a:off x="495794" y="1219200"/>
          <a:ext cx="10213695" cy="49023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0311">
                  <a:extLst>
                    <a:ext uri="{9D8B030D-6E8A-4147-A177-3AD203B41FA5}">
                      <a16:colId xmlns:a16="http://schemas.microsoft.com/office/drawing/2014/main" xmlns="" val="1620564131"/>
                    </a:ext>
                  </a:extLst>
                </a:gridCol>
                <a:gridCol w="6191484">
                  <a:extLst>
                    <a:ext uri="{9D8B030D-6E8A-4147-A177-3AD203B41FA5}">
                      <a16:colId xmlns:a16="http://schemas.microsoft.com/office/drawing/2014/main" xmlns="" val="3655546672"/>
                    </a:ext>
                  </a:extLst>
                </a:gridCol>
                <a:gridCol w="1172813">
                  <a:extLst>
                    <a:ext uri="{9D8B030D-6E8A-4147-A177-3AD203B41FA5}">
                      <a16:colId xmlns:a16="http://schemas.microsoft.com/office/drawing/2014/main" xmlns="" val="1631445087"/>
                    </a:ext>
                  </a:extLst>
                </a:gridCol>
                <a:gridCol w="1699087">
                  <a:extLst>
                    <a:ext uri="{9D8B030D-6E8A-4147-A177-3AD203B41FA5}">
                      <a16:colId xmlns:a16="http://schemas.microsoft.com/office/drawing/2014/main" xmlns="" val="2157167481"/>
                    </a:ext>
                  </a:extLst>
                </a:gridCol>
              </a:tblGrid>
              <a:tr h="64126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STT TT37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err="1">
                          <a:effectLst/>
                        </a:rPr>
                        <a:t>Tên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dịch</a:t>
                      </a:r>
                      <a:r>
                        <a:rPr lang="en-US" sz="1800" b="1" u="none" strike="noStrike" dirty="0">
                          <a:effectLst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</a:rPr>
                        <a:t>vụ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vi-VN" sz="1800" b="1" u="none" strike="noStrike" dirty="0">
                          <a:effectLst/>
                        </a:rPr>
                        <a:t>Giá TT15</a:t>
                      </a:r>
                      <a:endParaRPr lang="vi-VN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vi-V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Ghi chú</a:t>
                      </a: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3829706871"/>
                  </a:ext>
                </a:extLst>
              </a:tr>
              <a:tr h="5483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201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800" u="none" strike="noStrike" dirty="0">
                          <a:effectLst/>
                        </a:rPr>
                        <a:t>Thay băng vết thương/ mổ chiều dài trên 15cm đến 30 cm</a:t>
                      </a:r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79.600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2190182812"/>
                  </a:ext>
                </a:extLst>
              </a:tr>
              <a:tr h="5483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u="none" strike="noStrike" dirty="0">
                          <a:effectLst/>
                        </a:rPr>
                        <a:t>Thay băng vết thương chiều dài trên 15cm đến 30 cm</a:t>
                      </a:r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79.600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508452536"/>
                  </a:ext>
                </a:extLst>
              </a:tr>
              <a:tr h="5986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u="none" strike="noStrike" dirty="0">
                          <a:effectLst/>
                        </a:rPr>
                        <a:t>Thay băng vết mổ chiều dài trên 15cm đến 30 cm</a:t>
                      </a:r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79.600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Ngoại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trú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Một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số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TH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nội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trú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17798921"/>
                  </a:ext>
                </a:extLst>
              </a:tr>
              <a:tr h="3983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937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</a:rPr>
                        <a:t>Phẫu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thuật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cắt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Amidan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bằng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dao</a:t>
                      </a:r>
                      <a:r>
                        <a:rPr lang="en-US" sz="1800" u="none" strike="noStrike" dirty="0">
                          <a:effectLst/>
                        </a:rPr>
                        <a:t> plasma/laser/</a:t>
                      </a:r>
                      <a:r>
                        <a:rPr lang="en-US" sz="1800" u="none" strike="noStrike" dirty="0" err="1">
                          <a:effectLst/>
                        </a:rPr>
                        <a:t>điện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3.679.000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1356541606"/>
                  </a:ext>
                </a:extLst>
              </a:tr>
              <a:tr h="3697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Phẫu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thuật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cắt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Amidan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dao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điện</a:t>
                      </a:r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79.600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138340894"/>
                  </a:ext>
                </a:extLst>
              </a:tr>
              <a:tr h="6003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Phẫu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thuật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cắt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Amidan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dao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plasma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hoặc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dao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laser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hoặc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dao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siêu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âm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3.679.000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1.603.000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542575754"/>
                  </a:ext>
                </a:extLst>
              </a:tr>
              <a:tr h="5986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băng cắt lọc vết bỏng diện tích dưới 10% diện tích cơ thể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235.000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4205265226"/>
                  </a:ext>
                </a:extLst>
              </a:tr>
              <a:tr h="5986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băng cắt lọc vết bỏng diện tích dưới 5% diện tích cơ thể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110.000</a:t>
                      </a: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760577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70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31BE8102-1326-5747-BC40-209FAE69E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834150"/>
              </p:ext>
            </p:extLst>
          </p:nvPr>
        </p:nvGraphicFramePr>
        <p:xfrm>
          <a:off x="322117" y="1354513"/>
          <a:ext cx="11547766" cy="43547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5496">
                  <a:extLst>
                    <a:ext uri="{9D8B030D-6E8A-4147-A177-3AD203B41FA5}">
                      <a16:colId xmlns:a16="http://schemas.microsoft.com/office/drawing/2014/main" xmlns="" val="3942051486"/>
                    </a:ext>
                  </a:extLst>
                </a:gridCol>
                <a:gridCol w="5987266">
                  <a:extLst>
                    <a:ext uri="{9D8B030D-6E8A-4147-A177-3AD203B41FA5}">
                      <a16:colId xmlns:a16="http://schemas.microsoft.com/office/drawing/2014/main" xmlns="" val="2531576168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xmlns="" val="1993583424"/>
                    </a:ext>
                  </a:extLst>
                </a:gridCol>
                <a:gridCol w="3241964">
                  <a:extLst>
                    <a:ext uri="{9D8B030D-6E8A-4147-A177-3AD203B41FA5}">
                      <a16:colId xmlns:a16="http://schemas.microsoft.com/office/drawing/2014/main" xmlns="" val="1632896599"/>
                    </a:ext>
                  </a:extLst>
                </a:gridCol>
              </a:tblGrid>
              <a:tr h="873298">
                <a:tc>
                  <a:txBody>
                    <a:bodyPr/>
                    <a:lstStyle/>
                    <a:p>
                      <a:pPr algn="l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Tên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dịch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vụ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kỹ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thuật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Giá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Ghi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chú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684546853"/>
                  </a:ext>
                </a:extLst>
              </a:tr>
              <a:tr h="9136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 err="1">
                          <a:effectLst/>
                        </a:rPr>
                        <a:t>Kỹ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thuật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phối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hợp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thận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nhân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tạo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và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hấp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phụ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máu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bằng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quả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hấp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phụ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máu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u="none" strike="noStrike" dirty="0">
                          <a:effectLst/>
                        </a:rPr>
                        <a:t>                                                        820.000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vi-VN" sz="2400" u="none" strike="noStrike" dirty="0">
                          <a:effectLst/>
                        </a:rPr>
                        <a:t>Chưa bao gồm quả lọc hấp phụ</a:t>
                      </a:r>
                      <a:endParaRPr lang="vi-V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288775208"/>
                  </a:ext>
                </a:extLst>
              </a:tr>
              <a:tr h="49708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 err="1">
                          <a:effectLst/>
                        </a:rPr>
                        <a:t>Phẫu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thuật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nội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soi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cắt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ruột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thừa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u="none" strike="noStrike" dirty="0">
                          <a:effectLst/>
                        </a:rPr>
                        <a:t>2.463.000                                            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u="none" strike="noStrike" dirty="0">
                          <a:effectLst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11133821"/>
                  </a:ext>
                </a:extLst>
              </a:tr>
              <a:tr h="49708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>
                          <a:effectLst/>
                        </a:rPr>
                        <a:t>EV71 IgM/IgG test </a:t>
                      </a:r>
                      <a:r>
                        <a:rPr lang="en-US" sz="2400" u="none" strike="noStrike" dirty="0" err="1">
                          <a:effectLst/>
                        </a:rPr>
                        <a:t>nhanh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u="none" strike="noStrike" dirty="0">
                          <a:effectLst/>
                        </a:rPr>
                        <a:t>110.200                                                  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u="none" strike="noStrike" dirty="0">
                          <a:effectLst/>
                        </a:rPr>
                        <a:t> 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582060616"/>
                  </a:ext>
                </a:extLst>
              </a:tr>
              <a:tr h="1076590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>
                          <a:effectLst/>
                        </a:rPr>
                        <a:t>HIV Ag/Ab test </a:t>
                      </a:r>
                      <a:r>
                        <a:rPr lang="en-US" sz="2400" u="none" strike="noStrike" dirty="0" err="1">
                          <a:effectLst/>
                        </a:rPr>
                        <a:t>nhanh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u="none" strike="noStrike" dirty="0">
                          <a:effectLst/>
                        </a:rPr>
                        <a:t>94.600                                                       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u="none" strike="noStrike" dirty="0" err="1">
                          <a:effectLst/>
                        </a:rPr>
                        <a:t>Xét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nghiệm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cho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kết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quả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đồng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thời</a:t>
                      </a:r>
                      <a:r>
                        <a:rPr lang="en-US" sz="2400" u="none" strike="noStrike" dirty="0">
                          <a:effectLst/>
                        </a:rPr>
                        <a:t> Ab </a:t>
                      </a:r>
                      <a:r>
                        <a:rPr lang="en-US" sz="2400" u="none" strike="noStrike" dirty="0" err="1">
                          <a:effectLst/>
                        </a:rPr>
                        <a:t>và</a:t>
                      </a:r>
                      <a:r>
                        <a:rPr lang="en-US" sz="2400" u="none" strike="noStrike" dirty="0">
                          <a:effectLst/>
                        </a:rPr>
                        <a:t> Ag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547625390"/>
                  </a:ext>
                </a:extLst>
              </a:tr>
              <a:tr h="497082"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u="none" strike="noStrike" dirty="0" err="1">
                          <a:effectLst/>
                        </a:rPr>
                        <a:t>Nội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soi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dạ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dày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làm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Clo</a:t>
                      </a:r>
                      <a:r>
                        <a:rPr lang="en-US" sz="2400" u="none" strike="noStrike" dirty="0">
                          <a:effectLst/>
                        </a:rPr>
                        <a:t> test 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2400" u="none" strike="noStrike" dirty="0">
                          <a:effectLst/>
                        </a:rPr>
                        <a:t>285.000                                                                  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176366093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xmlns="" id="{AF724822-D770-F246-B1D8-0C5760B2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8533"/>
          </a:xfrm>
        </p:spPr>
        <p:txBody>
          <a:bodyPr/>
          <a:lstStyle/>
          <a:p>
            <a:pPr algn="ctr"/>
            <a:r>
              <a:rPr lang="en-US" b="1" dirty="0" err="1"/>
              <a:t>Bổ</a:t>
            </a:r>
            <a:r>
              <a:rPr lang="en-US" b="1" dirty="0"/>
              <a:t> sung </a:t>
            </a:r>
            <a:r>
              <a:rPr lang="en-US" b="1" dirty="0" err="1"/>
              <a:t>một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kỹ</a:t>
            </a:r>
            <a:r>
              <a:rPr lang="en-US" b="1" dirty="0"/>
              <a:t> </a:t>
            </a:r>
            <a:r>
              <a:rPr lang="en-US" b="1" dirty="0" err="1"/>
              <a:t>thuật</a:t>
            </a:r>
            <a:r>
              <a:rPr lang="en-US" b="1" dirty="0"/>
              <a:t> </a:t>
            </a:r>
            <a:r>
              <a:rPr lang="en-US" b="1" dirty="0" err="1"/>
              <a:t>mới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2104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08D19CC2-1D1A-AA4C-860C-4CDE7B385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308304"/>
              </p:ext>
            </p:extLst>
          </p:nvPr>
        </p:nvGraphicFramePr>
        <p:xfrm>
          <a:off x="1140031" y="1733796"/>
          <a:ext cx="10414660" cy="35930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4828">
                  <a:extLst>
                    <a:ext uri="{9D8B030D-6E8A-4147-A177-3AD203B41FA5}">
                      <a16:colId xmlns:a16="http://schemas.microsoft.com/office/drawing/2014/main" xmlns="" val="1620564131"/>
                    </a:ext>
                  </a:extLst>
                </a:gridCol>
                <a:gridCol w="7031733">
                  <a:extLst>
                    <a:ext uri="{9D8B030D-6E8A-4147-A177-3AD203B41FA5}">
                      <a16:colId xmlns:a16="http://schemas.microsoft.com/office/drawing/2014/main" xmlns="" val="3655546672"/>
                    </a:ext>
                  </a:extLst>
                </a:gridCol>
                <a:gridCol w="2018099">
                  <a:extLst>
                    <a:ext uri="{9D8B030D-6E8A-4147-A177-3AD203B41FA5}">
                      <a16:colId xmlns:a16="http://schemas.microsoft.com/office/drawing/2014/main" xmlns="" val="1631445087"/>
                    </a:ext>
                  </a:extLst>
                </a:gridCol>
              </a:tblGrid>
              <a:tr h="3553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STT </a:t>
                      </a:r>
                    </a:p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TT37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 err="1">
                          <a:effectLst/>
                        </a:rPr>
                        <a:t>Tên</a:t>
                      </a:r>
                      <a:r>
                        <a:rPr lang="en-US" sz="2400" b="1" u="none" strike="noStrike" dirty="0">
                          <a:effectLst/>
                        </a:rPr>
                        <a:t> </a:t>
                      </a:r>
                      <a:r>
                        <a:rPr lang="en-US" sz="2400" b="1" u="none" strike="noStrike" dirty="0" err="1">
                          <a:effectLst/>
                        </a:rPr>
                        <a:t>dịch</a:t>
                      </a:r>
                      <a:r>
                        <a:rPr lang="en-US" sz="2400" b="1" u="none" strike="noStrike" dirty="0">
                          <a:effectLst/>
                        </a:rPr>
                        <a:t> </a:t>
                      </a:r>
                      <a:r>
                        <a:rPr lang="en-US" sz="2400" b="1" u="none" strike="noStrike" dirty="0" err="1">
                          <a:effectLst/>
                        </a:rPr>
                        <a:t>vụ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vi-VN" sz="2400" b="1" u="none" strike="noStrike" dirty="0">
                          <a:effectLst/>
                        </a:rPr>
                        <a:t>Giá TT37</a:t>
                      </a:r>
                      <a:endParaRPr lang="vi-VN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3829706871"/>
                  </a:ext>
                </a:extLst>
              </a:tr>
              <a:tr h="472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1168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 err="1">
                          <a:effectLst/>
                        </a:rPr>
                        <a:t>Thủ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thuật</a:t>
                      </a:r>
                      <a:r>
                        <a:rPr lang="en-US" sz="2400" u="none" strike="noStrike" dirty="0">
                          <a:effectLst/>
                        </a:rPr>
                        <a:t> LEEP (</a:t>
                      </a:r>
                      <a:r>
                        <a:rPr lang="en-US" sz="2400" u="none" strike="noStrike" dirty="0" err="1">
                          <a:effectLst/>
                        </a:rPr>
                        <a:t>cắt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cổ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tử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cung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bằng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vòng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nhiệt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điệt</a:t>
                      </a:r>
                      <a:r>
                        <a:rPr lang="en-US" sz="2400" u="none" strike="noStrike" dirty="0">
                          <a:effectLst/>
                        </a:rPr>
                        <a:t>)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672.000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1222486577"/>
                  </a:ext>
                </a:extLst>
              </a:tr>
              <a:tr h="2641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1217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Cấy cụm tế bào tủy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545.000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3511030502"/>
                  </a:ext>
                </a:extLst>
              </a:tr>
              <a:tr h="50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1261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2400" u="none" strike="noStrike" dirty="0">
                          <a:effectLst/>
                        </a:rPr>
                        <a:t>Định lượng yếu tố von - Willebrand ( v- WF)</a:t>
                      </a:r>
                      <a:endParaRPr lang="vi-VN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201.000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229456398"/>
                  </a:ext>
                </a:extLst>
              </a:tr>
              <a:tr h="50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1355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 err="1">
                          <a:effectLst/>
                        </a:rPr>
                        <a:t>Thử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phản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ứng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dị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ứng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thuốc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72.800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657684219"/>
                  </a:ext>
                </a:extLst>
              </a:tr>
              <a:tr h="50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1380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Xác định kháng nguyên D, C, c, E, e của hệ nhóm máu Rh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350.000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393113425"/>
                  </a:ext>
                </a:extLst>
              </a:tr>
              <a:tr h="50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1793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 err="1">
                          <a:effectLst/>
                        </a:rPr>
                        <a:t>Đo</a:t>
                      </a:r>
                      <a:r>
                        <a:rPr lang="en-US" sz="2400" u="none" strike="noStrike" dirty="0">
                          <a:effectLst/>
                        </a:rPr>
                        <a:t> dung </a:t>
                      </a:r>
                      <a:r>
                        <a:rPr lang="en-US" sz="2400" u="none" strike="noStrike" dirty="0" err="1">
                          <a:effectLst/>
                        </a:rPr>
                        <a:t>tích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phổi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toàn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phần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với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máy</a:t>
                      </a:r>
                      <a:r>
                        <a:rPr lang="en-US" sz="2400" u="none" strike="noStrike" dirty="0">
                          <a:effectLst/>
                        </a:rPr>
                        <a:t> Plethysmography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416.000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/>
                </a:tc>
                <a:extLst>
                  <a:ext uri="{0D108BD9-81ED-4DB2-BD59-A6C34878D82A}">
                    <a16:rowId xmlns:a16="http://schemas.microsoft.com/office/drawing/2014/main" xmlns="" val="100614223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7936F35-4A34-BF46-A442-FE0063F63F64}"/>
              </a:ext>
            </a:extLst>
          </p:cNvPr>
          <p:cNvSpPr txBox="1"/>
          <p:nvPr/>
        </p:nvSpPr>
        <p:spPr>
          <a:xfrm>
            <a:off x="1843644" y="534389"/>
            <a:ext cx="90074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/>
              <a:t>Huỷ</a:t>
            </a:r>
            <a:r>
              <a:rPr lang="en-US" sz="4400" b="1" dirty="0"/>
              <a:t> </a:t>
            </a:r>
            <a:r>
              <a:rPr lang="en-US" sz="4400" b="1" dirty="0" err="1"/>
              <a:t>bỏ</a:t>
            </a:r>
            <a:r>
              <a:rPr lang="en-US" sz="4400" b="1" dirty="0"/>
              <a:t> </a:t>
            </a:r>
            <a:r>
              <a:rPr lang="en-US" sz="4400" b="1" dirty="0" err="1"/>
              <a:t>một</a:t>
            </a:r>
            <a:r>
              <a:rPr lang="en-US" sz="4400" b="1" dirty="0"/>
              <a:t> </a:t>
            </a:r>
            <a:r>
              <a:rPr lang="en-US" sz="4400" b="1" dirty="0" err="1"/>
              <a:t>số</a:t>
            </a:r>
            <a:r>
              <a:rPr lang="en-US" sz="4400" b="1" dirty="0"/>
              <a:t> </a:t>
            </a:r>
            <a:r>
              <a:rPr lang="en-US" sz="4400" b="1" dirty="0" err="1"/>
              <a:t>mã</a:t>
            </a:r>
            <a:r>
              <a:rPr lang="en-US" sz="4400" b="1" dirty="0"/>
              <a:t> </a:t>
            </a:r>
            <a:r>
              <a:rPr lang="en-US" sz="4400" b="1" dirty="0" err="1"/>
              <a:t>thanh</a:t>
            </a:r>
            <a:r>
              <a:rPr lang="en-US" sz="4400" b="1" dirty="0"/>
              <a:t> </a:t>
            </a:r>
            <a:r>
              <a:rPr lang="en-US" sz="4400" b="1" dirty="0" err="1"/>
              <a:t>toán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25993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FEC67C-400E-0442-887F-C66050AFE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324" y="91990"/>
            <a:ext cx="10515600" cy="47802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Thay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danh</a:t>
            </a:r>
            <a:r>
              <a:rPr lang="en-US" b="1" dirty="0"/>
              <a:t> </a:t>
            </a:r>
            <a:r>
              <a:rPr lang="en-US" b="1" dirty="0" err="1"/>
              <a:t>mục</a:t>
            </a:r>
            <a:r>
              <a:rPr lang="en-US" b="1" dirty="0"/>
              <a:t> </a:t>
            </a:r>
            <a:r>
              <a:rPr lang="en-US" b="1" dirty="0" err="1"/>
              <a:t>tương</a:t>
            </a:r>
            <a:r>
              <a:rPr lang="en-US" b="1" dirty="0"/>
              <a:t> </a:t>
            </a:r>
            <a:r>
              <a:rPr lang="en-US" b="1" dirty="0" err="1"/>
              <a:t>đương</a:t>
            </a:r>
            <a:endParaRPr 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1FA510B3-AED3-BF4C-A111-592159B36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099308"/>
              </p:ext>
            </p:extLst>
          </p:nvPr>
        </p:nvGraphicFramePr>
        <p:xfrm>
          <a:off x="1140030" y="565206"/>
          <a:ext cx="10070276" cy="62927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72793">
                  <a:extLst>
                    <a:ext uri="{9D8B030D-6E8A-4147-A177-3AD203B41FA5}">
                      <a16:colId xmlns:a16="http://schemas.microsoft.com/office/drawing/2014/main" xmlns="" val="4166351755"/>
                    </a:ext>
                  </a:extLst>
                </a:gridCol>
                <a:gridCol w="2061829">
                  <a:extLst>
                    <a:ext uri="{9D8B030D-6E8A-4147-A177-3AD203B41FA5}">
                      <a16:colId xmlns:a16="http://schemas.microsoft.com/office/drawing/2014/main" xmlns="" val="3152339104"/>
                    </a:ext>
                  </a:extLst>
                </a:gridCol>
                <a:gridCol w="1161825">
                  <a:extLst>
                    <a:ext uri="{9D8B030D-6E8A-4147-A177-3AD203B41FA5}">
                      <a16:colId xmlns:a16="http://schemas.microsoft.com/office/drawing/2014/main" xmlns="" val="2826511174"/>
                    </a:ext>
                  </a:extLst>
                </a:gridCol>
                <a:gridCol w="1555668">
                  <a:extLst>
                    <a:ext uri="{9D8B030D-6E8A-4147-A177-3AD203B41FA5}">
                      <a16:colId xmlns:a16="http://schemas.microsoft.com/office/drawing/2014/main" xmlns="" val="1576663942"/>
                    </a:ext>
                  </a:extLst>
                </a:gridCol>
                <a:gridCol w="1318161">
                  <a:extLst>
                    <a:ext uri="{9D8B030D-6E8A-4147-A177-3AD203B41FA5}">
                      <a16:colId xmlns:a16="http://schemas.microsoft.com/office/drawing/2014/main" xmlns="" val="4050457812"/>
                    </a:ext>
                  </a:extLst>
                </a:gridCol>
              </a:tblGrid>
              <a:tr h="29218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Chuyên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khoa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TT43,50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Giảm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giá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Tăng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giá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Giữ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nguyên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Tổng</a:t>
                      </a:r>
                      <a:r>
                        <a:rPr lang="en-US" sz="2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cộng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3091812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08 - Y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học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cổ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truyền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4251061287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Điện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quang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115681550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khoa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718696185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Phục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hồi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902588473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khoa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1734498274"/>
                  </a:ext>
                </a:extLst>
              </a:tr>
              <a:tr h="33996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Hồi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sức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cứu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Chống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430926649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19 - Y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học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hạt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nhân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4092999109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15 - Tai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mũi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họng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3256855829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Bỏng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4223465480"/>
                  </a:ext>
                </a:extLst>
              </a:tr>
              <a:tr h="339967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chẩn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đoán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can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thiệp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366880553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Phụ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sản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557294067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05 - Da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liễu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3572366713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vi-VN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12 - Ung bướu</a:t>
                      </a:r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701615592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Thăm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dò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3795801210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Ngoại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khoa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254538063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Mắt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1766096312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Hoá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3344990122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Phẫu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thuật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soi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1720151716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06 -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Tâm</a:t>
                      </a:r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thần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766265073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24 - Vi </a:t>
                      </a:r>
                      <a:r>
                        <a:rPr lang="en-US" sz="1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2584994415"/>
                  </a:ext>
                </a:extLst>
              </a:tr>
              <a:tr h="26341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Tổng</a:t>
                      </a:r>
                      <a:r>
                        <a:rPr lang="en-US" sz="1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cộng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955</a:t>
                      </a:r>
                      <a:endParaRPr lang="en-US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7.965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8.984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799" marR="4799" marT="4799" marB="0" anchor="b"/>
                </a:tc>
                <a:extLst>
                  <a:ext uri="{0D108BD9-81ED-4DB2-BD59-A6C34878D82A}">
                    <a16:rowId xmlns:a16="http://schemas.microsoft.com/office/drawing/2014/main" xmlns="" val="1505660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5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9149E4-6BD5-B04B-B469-8AB477E76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075" y="166255"/>
            <a:ext cx="10515600" cy="855023"/>
          </a:xfrm>
        </p:spPr>
        <p:txBody>
          <a:bodyPr/>
          <a:lstStyle/>
          <a:p>
            <a:pPr algn="ctr"/>
            <a:r>
              <a:rPr lang="en-US" b="1" dirty="0" err="1"/>
              <a:t>Thay</a:t>
            </a:r>
            <a:r>
              <a:rPr lang="en-US" b="1" dirty="0"/>
              <a:t> </a:t>
            </a:r>
            <a:r>
              <a:rPr lang="en-US" b="1" dirty="0" err="1"/>
              <a:t>đổi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Danh</a:t>
            </a:r>
            <a:r>
              <a:rPr lang="en-US" b="1" dirty="0"/>
              <a:t> </a:t>
            </a:r>
            <a:r>
              <a:rPr lang="en-US" b="1" dirty="0" err="1"/>
              <a:t>mục</a:t>
            </a:r>
            <a:r>
              <a:rPr lang="en-US" b="1" dirty="0"/>
              <a:t> </a:t>
            </a:r>
            <a:r>
              <a:rPr lang="en-US" b="1" dirty="0" err="1"/>
              <a:t>tương</a:t>
            </a:r>
            <a:r>
              <a:rPr lang="en-US" b="1" dirty="0"/>
              <a:t> </a:t>
            </a:r>
            <a:r>
              <a:rPr lang="en-US" b="1" dirty="0" err="1"/>
              <a:t>đương</a:t>
            </a:r>
            <a:endParaRPr 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A4C19991-8230-934D-8B85-9D16E993CF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605893"/>
              </p:ext>
            </p:extLst>
          </p:nvPr>
        </p:nvGraphicFramePr>
        <p:xfrm>
          <a:off x="320634" y="1021278"/>
          <a:ext cx="11162805" cy="5545774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4520379">
                  <a:extLst>
                    <a:ext uri="{9D8B030D-6E8A-4147-A177-3AD203B41FA5}">
                      <a16:colId xmlns:a16="http://schemas.microsoft.com/office/drawing/2014/main" xmlns="" val="849154930"/>
                    </a:ext>
                  </a:extLst>
                </a:gridCol>
                <a:gridCol w="2152111">
                  <a:extLst>
                    <a:ext uri="{9D8B030D-6E8A-4147-A177-3AD203B41FA5}">
                      <a16:colId xmlns:a16="http://schemas.microsoft.com/office/drawing/2014/main" xmlns="" val="3206141616"/>
                    </a:ext>
                  </a:extLst>
                </a:gridCol>
                <a:gridCol w="1153349">
                  <a:extLst>
                    <a:ext uri="{9D8B030D-6E8A-4147-A177-3AD203B41FA5}">
                      <a16:colId xmlns:a16="http://schemas.microsoft.com/office/drawing/2014/main" xmlns="" val="2402067599"/>
                    </a:ext>
                  </a:extLst>
                </a:gridCol>
                <a:gridCol w="1180526">
                  <a:extLst>
                    <a:ext uri="{9D8B030D-6E8A-4147-A177-3AD203B41FA5}">
                      <a16:colId xmlns:a16="http://schemas.microsoft.com/office/drawing/2014/main" xmlns="" val="366394595"/>
                    </a:ext>
                  </a:extLst>
                </a:gridCol>
                <a:gridCol w="2156440">
                  <a:extLst>
                    <a:ext uri="{9D8B030D-6E8A-4147-A177-3AD203B41FA5}">
                      <a16:colId xmlns:a16="http://schemas.microsoft.com/office/drawing/2014/main" xmlns="" val="4055566953"/>
                    </a:ext>
                  </a:extLst>
                </a:gridCol>
              </a:tblGrid>
              <a:tr h="901458">
                <a:tc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Giảm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giá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Tăng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giá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Giữ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  <a:r>
                        <a:rPr lang="en-US" sz="2800" b="1" u="none" strike="noStrike" dirty="0" err="1">
                          <a:effectLst/>
                        </a:rPr>
                        <a:t>nguyên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Tổng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cộng</a:t>
                      </a:r>
                      <a:endParaRPr lang="en-US" sz="2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6007476"/>
                  </a:ext>
                </a:extLst>
              </a:tr>
              <a:tr h="4791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Điều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chỉnh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giảm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788</a:t>
                      </a:r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788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9151010"/>
                  </a:ext>
                </a:extLst>
              </a:tr>
              <a:tr h="1347213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Điều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chỉnh</a:t>
                      </a:r>
                      <a:r>
                        <a:rPr lang="en-US" sz="2800" u="none" strike="noStrike" dirty="0">
                          <a:effectLst/>
                        </a:rPr>
                        <a:t> do </a:t>
                      </a:r>
                      <a:r>
                        <a:rPr lang="en-US" sz="2800" u="none" strike="noStrike" dirty="0" err="1">
                          <a:effectLst/>
                        </a:rPr>
                        <a:t>không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tính</a:t>
                      </a:r>
                      <a:r>
                        <a:rPr lang="en-US" sz="2800" u="none" strike="noStrike" dirty="0">
                          <a:effectLst/>
                        </a:rPr>
                        <a:t> chi </a:t>
                      </a:r>
                    </a:p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phí</a:t>
                      </a:r>
                      <a:r>
                        <a:rPr lang="en-US" sz="2800" u="none" strike="noStrike" dirty="0">
                          <a:effectLst/>
                        </a:rPr>
                        <a:t>  VTTH </a:t>
                      </a:r>
                      <a:r>
                        <a:rPr lang="en-US" sz="2800" u="none" strike="noStrike" dirty="0" err="1">
                          <a:effectLst/>
                        </a:rPr>
                        <a:t>trong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158</a:t>
                      </a:r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158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4001240"/>
                  </a:ext>
                </a:extLst>
              </a:tr>
              <a:tr h="90145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Điều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chỉnh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giảm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</a:p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(</a:t>
                      </a:r>
                      <a:r>
                        <a:rPr lang="en-US" sz="2800" u="none" strike="noStrike" dirty="0" err="1">
                          <a:effectLst/>
                        </a:rPr>
                        <a:t>tách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kỹ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thuật</a:t>
                      </a:r>
                      <a:r>
                        <a:rPr lang="en-US" sz="2800" u="none" strike="noStrike" dirty="0">
                          <a:effectLst/>
                        </a:rPr>
                        <a:t>)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7641947"/>
                  </a:ext>
                </a:extLst>
              </a:tr>
              <a:tr h="4791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Bổ</a:t>
                      </a:r>
                      <a:r>
                        <a:rPr lang="en-US" sz="2800" u="none" strike="noStrike" dirty="0">
                          <a:effectLst/>
                        </a:rPr>
                        <a:t> sung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r>
                        <a:rPr lang="en-US" sz="2800" u="none" strike="noStrike" dirty="0">
                          <a:effectLst/>
                        </a:rPr>
                        <a:t> (</a:t>
                      </a:r>
                      <a:r>
                        <a:rPr lang="en-US" sz="2800" u="none" strike="noStrike" dirty="0" err="1">
                          <a:effectLst/>
                        </a:rPr>
                        <a:t>tách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kỹ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thuật</a:t>
                      </a:r>
                      <a:r>
                        <a:rPr lang="en-US" sz="2800" u="none" strike="noStrike" dirty="0">
                          <a:effectLst/>
                        </a:rPr>
                        <a:t>)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63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63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3414144"/>
                  </a:ext>
                </a:extLst>
              </a:tr>
              <a:tr h="4791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Điều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chỉnh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tăng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giá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1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08680"/>
                  </a:ext>
                </a:extLst>
              </a:tr>
              <a:tr h="47912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Không</a:t>
                      </a:r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thay</a:t>
                      </a:r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đổi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7.965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7.965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4655849"/>
                  </a:ext>
                </a:extLst>
              </a:tr>
              <a:tr h="4791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 err="1">
                          <a:effectLst/>
                        </a:rPr>
                        <a:t>Tổng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  <a:r>
                        <a:rPr lang="en-US" sz="2800" b="1" u="none" strike="noStrike" dirty="0" err="1">
                          <a:effectLst/>
                        </a:rPr>
                        <a:t>cộng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955 </a:t>
                      </a:r>
                      <a:endParaRPr lang="en-US" sz="2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effectLst/>
                        </a:rPr>
                        <a:t>64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effectLst/>
                        </a:rPr>
                        <a:t>    7.965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effectLst/>
                        </a:rPr>
                        <a:t>8.984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8782449"/>
                  </a:ext>
                </a:extLst>
              </a:tr>
            </a:tbl>
          </a:graphicData>
        </a:graphic>
      </p:graphicFrame>
      <p:sp>
        <p:nvSpPr>
          <p:cNvPr id="4" name="10-Point Star 3">
            <a:extLst>
              <a:ext uri="{FF2B5EF4-FFF2-40B4-BE49-F238E27FC236}">
                <a16:creationId xmlns:a16="http://schemas.microsoft.com/office/drawing/2014/main" xmlns="" id="{BD5D7BF8-40EC-6E46-8C57-153917E36876}"/>
              </a:ext>
            </a:extLst>
          </p:cNvPr>
          <p:cNvSpPr/>
          <p:nvPr/>
        </p:nvSpPr>
        <p:spPr>
          <a:xfrm>
            <a:off x="5403273" y="1911927"/>
            <a:ext cx="1014152" cy="532016"/>
          </a:xfrm>
          <a:prstGeom prst="star10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6808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1582</Words>
  <Application>Microsoft Office PowerPoint</Application>
  <PresentationFormat>Custom</PresentationFormat>
  <Paragraphs>486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HƯỚNG DẪN ÁP DỤNG DANH MỤC KỸ THUẬT CHUYÊN MÔN  VÀ GIÁ DỊCH VỤ KHÁM BỆNH CHỮA BỆNH THEO  THÔNG TƯ 15/2018/TT-BYT</vt:lpstr>
      <vt:lpstr>PowerPoint Presentation</vt:lpstr>
      <vt:lpstr>Lộ trình xây dựng giá dịch vụ y tế tiến dần tới tính đúng tính đủ và tự chủ tài chính</vt:lpstr>
      <vt:lpstr>Thông tư 15/2018/TT-BYT</vt:lpstr>
      <vt:lpstr>Tách một số mã thanh toán</vt:lpstr>
      <vt:lpstr>Bổ sung một số giá kỹ thuật mới</vt:lpstr>
      <vt:lpstr>PowerPoint Presentation</vt:lpstr>
      <vt:lpstr>Thay đổi giá danh mục tương đương</vt:lpstr>
      <vt:lpstr>Thay đổi giá Danh mục tương đương</vt:lpstr>
      <vt:lpstr>Bổ sung và thay đổi ghi chú</vt:lpstr>
      <vt:lpstr>CẬP NHẬT MÃ DỊCH VỤ</vt:lpstr>
      <vt:lpstr>Hướng dẫn khai báo danh mục tương đương</vt:lpstr>
      <vt:lpstr>qlbv.vn/ktbv Tài khoản đã cấp cho phòng KHTH/QLCL bệnh viện Phòng nghiệp vụ Y Sở Y tế</vt:lpstr>
      <vt:lpstr>PowerPoint Presentation</vt:lpstr>
      <vt:lpstr>PowerPoint Presentation</vt:lpstr>
      <vt:lpstr>TỔ CHỨC THỰC HIỆN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Xây dựng  danh mục giá dịch vụ</dc:title>
  <dc:creator>Ha Thai Son</dc:creator>
  <cp:lastModifiedBy>User</cp:lastModifiedBy>
  <cp:revision>234</cp:revision>
  <dcterms:created xsi:type="dcterms:W3CDTF">2018-05-08T17:11:25Z</dcterms:created>
  <dcterms:modified xsi:type="dcterms:W3CDTF">2018-07-14T02:37:02Z</dcterms:modified>
</cp:coreProperties>
</file>